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72" r:id="rId6"/>
    <p:sldId id="257" r:id="rId7"/>
    <p:sldId id="262" r:id="rId8"/>
    <p:sldId id="264" r:id="rId9"/>
    <p:sldId id="268" r:id="rId10"/>
    <p:sldId id="265" r:id="rId11"/>
    <p:sldId id="266" r:id="rId12"/>
    <p:sldId id="267" r:id="rId13"/>
    <p:sldId id="270" r:id="rId14"/>
    <p:sldId id="259"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wnsend, Sharla" initials="TS" lastIdx="1" clrIdx="0">
    <p:extLst>
      <p:ext uri="{19B8F6BF-5375-455C-9EA6-DF929625EA0E}">
        <p15:presenceInfo xmlns:p15="http://schemas.microsoft.com/office/powerpoint/2012/main" userId="S::Sharla.Townsend@summitholdings.com::1386b63b-a809-4078-bc36-120effe96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82"/>
  </p:normalViewPr>
  <p:slideViewPr>
    <p:cSldViewPr snapToGrid="0" snapToObjects="1">
      <p:cViewPr varScale="1">
        <p:scale>
          <a:sx n="84" d="100"/>
          <a:sy n="84"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s://www.summitholdings.com/site/home" TargetMode="External"/><Relationship Id="rId1" Type="http://schemas.openxmlformats.org/officeDocument/2006/relationships/hyperlink" Target="mailto:Back2work@summitholdings.c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summitholdings.com/site/home" TargetMode="External"/><Relationship Id="rId1" Type="http://schemas.openxmlformats.org/officeDocument/2006/relationships/hyperlink" Target="mailto:Back2work@summitholdings.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E217B-E681-425D-B5E7-9FD30E98EBF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9303CC9-5EE7-4A6D-821B-94A6B07A46E3}">
      <dgm:prSet/>
      <dgm:spPr/>
      <dgm:t>
        <a:bodyPr/>
        <a:lstStyle/>
        <a:p>
          <a:r>
            <a:rPr lang="en-US" b="1" dirty="0"/>
            <a:t>Back2work coordinators </a:t>
          </a:r>
          <a:endParaRPr lang="en-US" dirty="0"/>
        </a:p>
      </dgm:t>
    </dgm:pt>
    <dgm:pt modelId="{52C5A512-10FC-44C6-AC4B-EDD66559E4E3}" type="parTrans" cxnId="{A7F2000A-6861-4D07-8C7C-CFA0050187CE}">
      <dgm:prSet/>
      <dgm:spPr/>
      <dgm:t>
        <a:bodyPr/>
        <a:lstStyle/>
        <a:p>
          <a:endParaRPr lang="en-US"/>
        </a:p>
      </dgm:t>
    </dgm:pt>
    <dgm:pt modelId="{8A4BC77E-3806-4070-AA33-71F11E5E43DF}" type="sibTrans" cxnId="{A7F2000A-6861-4D07-8C7C-CFA0050187CE}">
      <dgm:prSet/>
      <dgm:spPr/>
      <dgm:t>
        <a:bodyPr/>
        <a:lstStyle/>
        <a:p>
          <a:endParaRPr lang="en-US"/>
        </a:p>
      </dgm:t>
    </dgm:pt>
    <dgm:pt modelId="{6D4D77AF-8836-4331-AE41-560F3017C012}">
      <dgm:prSet custT="1"/>
      <dgm:spPr/>
      <dgm:t>
        <a:bodyPr/>
        <a:lstStyle/>
        <a:p>
          <a:r>
            <a:rPr lang="en-US" sz="1600" i="1" dirty="0">
              <a:hlinkClick xmlns:r="http://schemas.openxmlformats.org/officeDocument/2006/relationships" r:id="rId1"/>
            </a:rPr>
            <a:t>Back2work@summitholdings.com</a:t>
          </a:r>
          <a:endParaRPr lang="en-US" sz="1600" i="1" dirty="0"/>
        </a:p>
      </dgm:t>
    </dgm:pt>
    <dgm:pt modelId="{09AB146D-373A-4CD9-833B-C1A5EDB8A673}" type="parTrans" cxnId="{3D6B5CC7-7DFF-4975-B7AC-35DA1DFCDD64}">
      <dgm:prSet/>
      <dgm:spPr/>
      <dgm:t>
        <a:bodyPr/>
        <a:lstStyle/>
        <a:p>
          <a:endParaRPr lang="en-US"/>
        </a:p>
      </dgm:t>
    </dgm:pt>
    <dgm:pt modelId="{1598F31E-8B2A-4E63-8E47-192875A860E7}" type="sibTrans" cxnId="{3D6B5CC7-7DFF-4975-B7AC-35DA1DFCDD64}">
      <dgm:prSet/>
      <dgm:spPr/>
      <dgm:t>
        <a:bodyPr/>
        <a:lstStyle/>
        <a:p>
          <a:endParaRPr lang="en-US"/>
        </a:p>
      </dgm:t>
    </dgm:pt>
    <dgm:pt modelId="{C90B384F-F66C-4ABD-AE6A-D240544ABC8E}">
      <dgm:prSet custT="1"/>
      <dgm:spPr/>
      <dgm:t>
        <a:bodyPr/>
        <a:lstStyle/>
        <a:p>
          <a:r>
            <a:rPr lang="en-US" sz="1400" dirty="0"/>
            <a:t>1-800-282-7644</a:t>
          </a:r>
        </a:p>
      </dgm:t>
    </dgm:pt>
    <dgm:pt modelId="{59A46A2C-7DAB-4BDE-80E5-9AD937BF7437}" type="parTrans" cxnId="{2FF2692F-2E99-4A3E-BAB2-3D2F7F12601C}">
      <dgm:prSet/>
      <dgm:spPr/>
      <dgm:t>
        <a:bodyPr/>
        <a:lstStyle/>
        <a:p>
          <a:endParaRPr lang="en-US"/>
        </a:p>
      </dgm:t>
    </dgm:pt>
    <dgm:pt modelId="{8FEC31D1-DBA5-41D8-97FE-8B692FE13F11}" type="sibTrans" cxnId="{2FF2692F-2E99-4A3E-BAB2-3D2F7F12601C}">
      <dgm:prSet/>
      <dgm:spPr/>
      <dgm:t>
        <a:bodyPr/>
        <a:lstStyle/>
        <a:p>
          <a:endParaRPr lang="en-US"/>
        </a:p>
      </dgm:t>
    </dgm:pt>
    <dgm:pt modelId="{651D5486-EE55-4D41-8E48-48D245BCEEBC}">
      <dgm:prSet/>
      <dgm:spPr/>
      <dgm:t>
        <a:bodyPr/>
        <a:lstStyle/>
        <a:p>
          <a:r>
            <a:rPr lang="en-US" b="1" dirty="0"/>
            <a:t>24/7 injury reporting</a:t>
          </a:r>
          <a:endParaRPr lang="en-US" dirty="0"/>
        </a:p>
      </dgm:t>
    </dgm:pt>
    <dgm:pt modelId="{7B202E68-5981-44DF-8102-A4E2B322B4DB}" type="parTrans" cxnId="{3ACAFF6C-8F18-4819-BA1B-6CA848841BEA}">
      <dgm:prSet/>
      <dgm:spPr/>
      <dgm:t>
        <a:bodyPr/>
        <a:lstStyle/>
        <a:p>
          <a:endParaRPr lang="en-US"/>
        </a:p>
      </dgm:t>
    </dgm:pt>
    <dgm:pt modelId="{A3358C33-263E-4E58-B6F4-B67E842455C3}" type="sibTrans" cxnId="{3ACAFF6C-8F18-4819-BA1B-6CA848841BEA}">
      <dgm:prSet/>
      <dgm:spPr/>
      <dgm:t>
        <a:bodyPr/>
        <a:lstStyle/>
        <a:p>
          <a:endParaRPr lang="en-US"/>
        </a:p>
      </dgm:t>
    </dgm:pt>
    <dgm:pt modelId="{4E056601-73C3-4E92-8664-F94ED571D944}">
      <dgm:prSet custT="1"/>
      <dgm:spPr/>
      <dgm:t>
        <a:bodyPr/>
        <a:lstStyle/>
        <a:p>
          <a:r>
            <a:rPr lang="en-US" sz="1600" dirty="0"/>
            <a:t>Phone: 1-800-762-7811</a:t>
          </a:r>
        </a:p>
      </dgm:t>
    </dgm:pt>
    <dgm:pt modelId="{F0E7894B-7F84-43E8-83E1-C73C712C1192}" type="parTrans" cxnId="{DC863E44-574B-4863-B469-3E8FB30DDD8B}">
      <dgm:prSet/>
      <dgm:spPr/>
      <dgm:t>
        <a:bodyPr/>
        <a:lstStyle/>
        <a:p>
          <a:endParaRPr lang="en-US"/>
        </a:p>
      </dgm:t>
    </dgm:pt>
    <dgm:pt modelId="{CBB691A7-51A9-4863-958A-53CEC45AD900}" type="sibTrans" cxnId="{DC863E44-574B-4863-B469-3E8FB30DDD8B}">
      <dgm:prSet/>
      <dgm:spPr/>
      <dgm:t>
        <a:bodyPr/>
        <a:lstStyle/>
        <a:p>
          <a:endParaRPr lang="en-US"/>
        </a:p>
      </dgm:t>
    </dgm:pt>
    <dgm:pt modelId="{6729C713-1E6E-4B7D-8879-E131C441EFD2}">
      <dgm:prSet custT="1"/>
      <dgm:spPr/>
      <dgm:t>
        <a:bodyPr/>
        <a:lstStyle/>
        <a:p>
          <a:r>
            <a:rPr lang="en-US" sz="1600" dirty="0"/>
            <a:t>Fax: 863-667-1871</a:t>
          </a:r>
        </a:p>
      </dgm:t>
    </dgm:pt>
    <dgm:pt modelId="{DC88A5A7-E842-46A9-ABFF-9492AC7E3C3D}" type="parTrans" cxnId="{9AB05D73-67D2-4C15-AEB9-AF12EAD5DA31}">
      <dgm:prSet/>
      <dgm:spPr/>
      <dgm:t>
        <a:bodyPr/>
        <a:lstStyle/>
        <a:p>
          <a:endParaRPr lang="en-US"/>
        </a:p>
      </dgm:t>
    </dgm:pt>
    <dgm:pt modelId="{CBA0E245-685B-4CF1-ACE3-C0F553A6B006}" type="sibTrans" cxnId="{9AB05D73-67D2-4C15-AEB9-AF12EAD5DA31}">
      <dgm:prSet/>
      <dgm:spPr/>
      <dgm:t>
        <a:bodyPr/>
        <a:lstStyle/>
        <a:p>
          <a:endParaRPr lang="en-US"/>
        </a:p>
      </dgm:t>
    </dgm:pt>
    <dgm:pt modelId="{5D65FAA7-3BBB-4377-8034-32AD347D2FE4}">
      <dgm:prSet custT="1"/>
      <dgm:spPr/>
      <dgm:t>
        <a:bodyPr/>
        <a:lstStyle/>
        <a:p>
          <a:r>
            <a:rPr lang="en-US" sz="1600" dirty="0"/>
            <a:t>Online: </a:t>
          </a:r>
          <a:r>
            <a:rPr lang="en-US" sz="1600" i="1" dirty="0">
              <a:hlinkClick xmlns:r="http://schemas.openxmlformats.org/officeDocument/2006/relationships" r:id="rId2"/>
            </a:rPr>
            <a:t>summitholdings.com</a:t>
          </a:r>
          <a:endParaRPr lang="en-US" sz="1600" i="1" dirty="0"/>
        </a:p>
      </dgm:t>
    </dgm:pt>
    <dgm:pt modelId="{485CB43D-C995-4436-801D-6D1995138B4C}" type="parTrans" cxnId="{4DF88399-EDD2-445B-B0F2-5F0C06A28CDA}">
      <dgm:prSet/>
      <dgm:spPr/>
      <dgm:t>
        <a:bodyPr/>
        <a:lstStyle/>
        <a:p>
          <a:endParaRPr lang="en-US"/>
        </a:p>
      </dgm:t>
    </dgm:pt>
    <dgm:pt modelId="{D890D83D-3AC0-470F-9B57-AC388F47866D}" type="sibTrans" cxnId="{4DF88399-EDD2-445B-B0F2-5F0C06A28CDA}">
      <dgm:prSet/>
      <dgm:spPr/>
      <dgm:t>
        <a:bodyPr/>
        <a:lstStyle/>
        <a:p>
          <a:endParaRPr lang="en-US"/>
        </a:p>
      </dgm:t>
    </dgm:pt>
    <dgm:pt modelId="{957FF304-288A-47CC-BA0B-353D7A3A3143}">
      <dgm:prSet custT="1"/>
      <dgm:spPr/>
      <dgm:t>
        <a:bodyPr/>
        <a:lstStyle/>
        <a:p>
          <a:r>
            <a:rPr lang="en-US" sz="1800" b="1" dirty="0"/>
            <a:t>Customer Care </a:t>
          </a:r>
          <a:r>
            <a:rPr lang="en-US" sz="1600" dirty="0"/>
            <a:t>(For general information)</a:t>
          </a:r>
        </a:p>
      </dgm:t>
    </dgm:pt>
    <dgm:pt modelId="{08E4A471-E128-4979-9F51-202EA6C5F0FE}" type="parTrans" cxnId="{3CE957D7-317B-4FF2-BF30-A564BE41079A}">
      <dgm:prSet/>
      <dgm:spPr/>
      <dgm:t>
        <a:bodyPr/>
        <a:lstStyle/>
        <a:p>
          <a:endParaRPr lang="en-US"/>
        </a:p>
      </dgm:t>
    </dgm:pt>
    <dgm:pt modelId="{2FCEA726-1D11-4958-8DAC-39A163DBA365}" type="sibTrans" cxnId="{3CE957D7-317B-4FF2-BF30-A564BE41079A}">
      <dgm:prSet/>
      <dgm:spPr/>
      <dgm:t>
        <a:bodyPr/>
        <a:lstStyle/>
        <a:p>
          <a:endParaRPr lang="en-US"/>
        </a:p>
      </dgm:t>
    </dgm:pt>
    <dgm:pt modelId="{413CCA61-2608-4861-A3FF-62B30746CF7E}">
      <dgm:prSet custT="1"/>
      <dgm:spPr/>
      <dgm:t>
        <a:bodyPr/>
        <a:lstStyle/>
        <a:p>
          <a:r>
            <a:rPr lang="en-US" sz="1600" dirty="0"/>
            <a:t>1-800-282-7648</a:t>
          </a:r>
        </a:p>
      </dgm:t>
    </dgm:pt>
    <dgm:pt modelId="{EE684BC1-FC3E-4450-8F61-1FF23759AD25}" type="parTrans" cxnId="{1A770087-17F6-450F-B544-2137B4073EB7}">
      <dgm:prSet/>
      <dgm:spPr/>
      <dgm:t>
        <a:bodyPr/>
        <a:lstStyle/>
        <a:p>
          <a:endParaRPr lang="en-US"/>
        </a:p>
      </dgm:t>
    </dgm:pt>
    <dgm:pt modelId="{94E5F016-DFD4-465F-B415-3792DECBC5B3}" type="sibTrans" cxnId="{1A770087-17F6-450F-B544-2137B4073EB7}">
      <dgm:prSet/>
      <dgm:spPr/>
      <dgm:t>
        <a:bodyPr/>
        <a:lstStyle/>
        <a:p>
          <a:endParaRPr lang="en-US"/>
        </a:p>
      </dgm:t>
    </dgm:pt>
    <dgm:pt modelId="{8C97F8EF-6529-4A81-9287-3FA66F453000}" type="pres">
      <dgm:prSet presAssocID="{6B5E217B-E681-425D-B5E7-9FD30E98EBF6}" presName="vert0" presStyleCnt="0">
        <dgm:presLayoutVars>
          <dgm:dir/>
          <dgm:animOne val="branch"/>
          <dgm:animLvl val="lvl"/>
        </dgm:presLayoutVars>
      </dgm:prSet>
      <dgm:spPr/>
    </dgm:pt>
    <dgm:pt modelId="{060A58FA-5C13-472A-9B0E-78163513D8E2}" type="pres">
      <dgm:prSet presAssocID="{A9303CC9-5EE7-4A6D-821B-94A6B07A46E3}" presName="thickLine" presStyleLbl="alignNode1" presStyleIdx="0" presStyleCnt="9"/>
      <dgm:spPr/>
    </dgm:pt>
    <dgm:pt modelId="{AA6BD93E-E791-4A25-BA19-6F76D75331EF}" type="pres">
      <dgm:prSet presAssocID="{A9303CC9-5EE7-4A6D-821B-94A6B07A46E3}" presName="horz1" presStyleCnt="0"/>
      <dgm:spPr/>
    </dgm:pt>
    <dgm:pt modelId="{CC70E153-FFC8-4A68-83F3-7E4E4F40582A}" type="pres">
      <dgm:prSet presAssocID="{A9303CC9-5EE7-4A6D-821B-94A6B07A46E3}" presName="tx1" presStyleLbl="revTx" presStyleIdx="0" presStyleCnt="9"/>
      <dgm:spPr/>
    </dgm:pt>
    <dgm:pt modelId="{73ED826E-9770-4652-AF35-ADF33C4DB1BD}" type="pres">
      <dgm:prSet presAssocID="{A9303CC9-5EE7-4A6D-821B-94A6B07A46E3}" presName="vert1" presStyleCnt="0"/>
      <dgm:spPr/>
    </dgm:pt>
    <dgm:pt modelId="{5056AB24-579F-4D85-941D-1F4A62898239}" type="pres">
      <dgm:prSet presAssocID="{6D4D77AF-8836-4331-AE41-560F3017C012}" presName="thickLine" presStyleLbl="alignNode1" presStyleIdx="1" presStyleCnt="9"/>
      <dgm:spPr/>
    </dgm:pt>
    <dgm:pt modelId="{D549B896-1638-49E2-AFF0-00EDD53EB4FA}" type="pres">
      <dgm:prSet presAssocID="{6D4D77AF-8836-4331-AE41-560F3017C012}" presName="horz1" presStyleCnt="0"/>
      <dgm:spPr/>
    </dgm:pt>
    <dgm:pt modelId="{D46A1891-FD80-4E65-AE85-D7884EAFEE0B}" type="pres">
      <dgm:prSet presAssocID="{6D4D77AF-8836-4331-AE41-560F3017C012}" presName="tx1" presStyleLbl="revTx" presStyleIdx="1" presStyleCnt="9"/>
      <dgm:spPr/>
    </dgm:pt>
    <dgm:pt modelId="{A3F0CE24-C463-408E-9D04-2F5C052E89B6}" type="pres">
      <dgm:prSet presAssocID="{6D4D77AF-8836-4331-AE41-560F3017C012}" presName="vert1" presStyleCnt="0"/>
      <dgm:spPr/>
    </dgm:pt>
    <dgm:pt modelId="{5DA1619A-D830-4756-AF8A-294A5BB77649}" type="pres">
      <dgm:prSet presAssocID="{C90B384F-F66C-4ABD-AE6A-D240544ABC8E}" presName="thickLine" presStyleLbl="alignNode1" presStyleIdx="2" presStyleCnt="9"/>
      <dgm:spPr/>
    </dgm:pt>
    <dgm:pt modelId="{C1E78816-10C4-458E-AD55-80D23554B511}" type="pres">
      <dgm:prSet presAssocID="{C90B384F-F66C-4ABD-AE6A-D240544ABC8E}" presName="horz1" presStyleCnt="0"/>
      <dgm:spPr/>
    </dgm:pt>
    <dgm:pt modelId="{69770EE8-5BD1-444F-AC15-64A73C3CFD77}" type="pres">
      <dgm:prSet presAssocID="{C90B384F-F66C-4ABD-AE6A-D240544ABC8E}" presName="tx1" presStyleLbl="revTx" presStyleIdx="2" presStyleCnt="9"/>
      <dgm:spPr/>
    </dgm:pt>
    <dgm:pt modelId="{86106E10-45C4-4BC4-9C77-7FB187EBCAD8}" type="pres">
      <dgm:prSet presAssocID="{C90B384F-F66C-4ABD-AE6A-D240544ABC8E}" presName="vert1" presStyleCnt="0"/>
      <dgm:spPr/>
    </dgm:pt>
    <dgm:pt modelId="{331B907F-9632-4954-973B-A7F234988B02}" type="pres">
      <dgm:prSet presAssocID="{651D5486-EE55-4D41-8E48-48D245BCEEBC}" presName="thickLine" presStyleLbl="alignNode1" presStyleIdx="3" presStyleCnt="9"/>
      <dgm:spPr/>
    </dgm:pt>
    <dgm:pt modelId="{71F71E19-8055-4024-B213-12DF21AD8266}" type="pres">
      <dgm:prSet presAssocID="{651D5486-EE55-4D41-8E48-48D245BCEEBC}" presName="horz1" presStyleCnt="0"/>
      <dgm:spPr/>
    </dgm:pt>
    <dgm:pt modelId="{265890C2-868A-4BB2-896D-124842882F79}" type="pres">
      <dgm:prSet presAssocID="{651D5486-EE55-4D41-8E48-48D245BCEEBC}" presName="tx1" presStyleLbl="revTx" presStyleIdx="3" presStyleCnt="9"/>
      <dgm:spPr/>
    </dgm:pt>
    <dgm:pt modelId="{5C19EE8A-330C-4612-B6D0-DE687E00C001}" type="pres">
      <dgm:prSet presAssocID="{651D5486-EE55-4D41-8E48-48D245BCEEBC}" presName="vert1" presStyleCnt="0"/>
      <dgm:spPr/>
    </dgm:pt>
    <dgm:pt modelId="{98252669-1127-41E4-A9FC-B4F5F655DAB5}" type="pres">
      <dgm:prSet presAssocID="{4E056601-73C3-4E92-8664-F94ED571D944}" presName="thickLine" presStyleLbl="alignNode1" presStyleIdx="4" presStyleCnt="9"/>
      <dgm:spPr/>
    </dgm:pt>
    <dgm:pt modelId="{5C535AC9-7F6C-4362-A434-FB1F0D594FEE}" type="pres">
      <dgm:prSet presAssocID="{4E056601-73C3-4E92-8664-F94ED571D944}" presName="horz1" presStyleCnt="0"/>
      <dgm:spPr/>
    </dgm:pt>
    <dgm:pt modelId="{147D3BA4-C341-4477-882A-1C96DCD9F7EB}" type="pres">
      <dgm:prSet presAssocID="{4E056601-73C3-4E92-8664-F94ED571D944}" presName="tx1" presStyleLbl="revTx" presStyleIdx="4" presStyleCnt="9"/>
      <dgm:spPr/>
    </dgm:pt>
    <dgm:pt modelId="{0DB256BB-91BF-4C33-BD09-7FB94EC91EC6}" type="pres">
      <dgm:prSet presAssocID="{4E056601-73C3-4E92-8664-F94ED571D944}" presName="vert1" presStyleCnt="0"/>
      <dgm:spPr/>
    </dgm:pt>
    <dgm:pt modelId="{BF51C826-4313-4C54-9669-FB8F820B324E}" type="pres">
      <dgm:prSet presAssocID="{6729C713-1E6E-4B7D-8879-E131C441EFD2}" presName="thickLine" presStyleLbl="alignNode1" presStyleIdx="5" presStyleCnt="9"/>
      <dgm:spPr/>
    </dgm:pt>
    <dgm:pt modelId="{D21952BB-6AFE-45FD-86CD-B0C0FC0E9B30}" type="pres">
      <dgm:prSet presAssocID="{6729C713-1E6E-4B7D-8879-E131C441EFD2}" presName="horz1" presStyleCnt="0"/>
      <dgm:spPr/>
    </dgm:pt>
    <dgm:pt modelId="{BD0C9EC5-14D1-42B5-BCCD-E582495E58CA}" type="pres">
      <dgm:prSet presAssocID="{6729C713-1E6E-4B7D-8879-E131C441EFD2}" presName="tx1" presStyleLbl="revTx" presStyleIdx="5" presStyleCnt="9"/>
      <dgm:spPr/>
    </dgm:pt>
    <dgm:pt modelId="{92E65F25-3FAD-4FEE-8F45-ED395157AB71}" type="pres">
      <dgm:prSet presAssocID="{6729C713-1E6E-4B7D-8879-E131C441EFD2}" presName="vert1" presStyleCnt="0"/>
      <dgm:spPr/>
    </dgm:pt>
    <dgm:pt modelId="{C303514A-A89C-467F-A437-630DAF8AC639}" type="pres">
      <dgm:prSet presAssocID="{5D65FAA7-3BBB-4377-8034-32AD347D2FE4}" presName="thickLine" presStyleLbl="alignNode1" presStyleIdx="6" presStyleCnt="9"/>
      <dgm:spPr/>
    </dgm:pt>
    <dgm:pt modelId="{6B02974C-3EC3-4B50-92BF-4172044DFCD2}" type="pres">
      <dgm:prSet presAssocID="{5D65FAA7-3BBB-4377-8034-32AD347D2FE4}" presName="horz1" presStyleCnt="0"/>
      <dgm:spPr/>
    </dgm:pt>
    <dgm:pt modelId="{A32D982B-BD7E-4001-9072-CBA54622198C}" type="pres">
      <dgm:prSet presAssocID="{5D65FAA7-3BBB-4377-8034-32AD347D2FE4}" presName="tx1" presStyleLbl="revTx" presStyleIdx="6" presStyleCnt="9"/>
      <dgm:spPr/>
    </dgm:pt>
    <dgm:pt modelId="{0E8917DC-1100-48B6-A981-CB5924F0374E}" type="pres">
      <dgm:prSet presAssocID="{5D65FAA7-3BBB-4377-8034-32AD347D2FE4}" presName="vert1" presStyleCnt="0"/>
      <dgm:spPr/>
    </dgm:pt>
    <dgm:pt modelId="{88694284-FE3A-4782-8CCB-F13EADB5A30D}" type="pres">
      <dgm:prSet presAssocID="{957FF304-288A-47CC-BA0B-353D7A3A3143}" presName="thickLine" presStyleLbl="alignNode1" presStyleIdx="7" presStyleCnt="9"/>
      <dgm:spPr/>
    </dgm:pt>
    <dgm:pt modelId="{88FA95EE-CE94-45A4-959E-7223D27E916C}" type="pres">
      <dgm:prSet presAssocID="{957FF304-288A-47CC-BA0B-353D7A3A3143}" presName="horz1" presStyleCnt="0"/>
      <dgm:spPr/>
    </dgm:pt>
    <dgm:pt modelId="{C7D639B7-D7EB-4963-9CF2-CACD466E761F}" type="pres">
      <dgm:prSet presAssocID="{957FF304-288A-47CC-BA0B-353D7A3A3143}" presName="tx1" presStyleLbl="revTx" presStyleIdx="7" presStyleCnt="9"/>
      <dgm:spPr/>
    </dgm:pt>
    <dgm:pt modelId="{966B0A96-EBA3-4DCC-B92E-712FF981AC31}" type="pres">
      <dgm:prSet presAssocID="{957FF304-288A-47CC-BA0B-353D7A3A3143}" presName="vert1" presStyleCnt="0"/>
      <dgm:spPr/>
    </dgm:pt>
    <dgm:pt modelId="{FE885216-7520-41F6-9529-A38886ED476E}" type="pres">
      <dgm:prSet presAssocID="{413CCA61-2608-4861-A3FF-62B30746CF7E}" presName="thickLine" presStyleLbl="alignNode1" presStyleIdx="8" presStyleCnt="9"/>
      <dgm:spPr/>
    </dgm:pt>
    <dgm:pt modelId="{41C0BC60-2AE8-4018-86AB-D9A6F9AA1278}" type="pres">
      <dgm:prSet presAssocID="{413CCA61-2608-4861-A3FF-62B30746CF7E}" presName="horz1" presStyleCnt="0"/>
      <dgm:spPr/>
    </dgm:pt>
    <dgm:pt modelId="{168CF91A-A254-428F-9EEE-15D9DC91AD0B}" type="pres">
      <dgm:prSet presAssocID="{413CCA61-2608-4861-A3FF-62B30746CF7E}" presName="tx1" presStyleLbl="revTx" presStyleIdx="8" presStyleCnt="9"/>
      <dgm:spPr/>
    </dgm:pt>
    <dgm:pt modelId="{F7B8FE61-13A4-4A23-AC47-9C5CCF90E147}" type="pres">
      <dgm:prSet presAssocID="{413CCA61-2608-4861-A3FF-62B30746CF7E}" presName="vert1" presStyleCnt="0"/>
      <dgm:spPr/>
    </dgm:pt>
  </dgm:ptLst>
  <dgm:cxnLst>
    <dgm:cxn modelId="{A7F2000A-6861-4D07-8C7C-CFA0050187CE}" srcId="{6B5E217B-E681-425D-B5E7-9FD30E98EBF6}" destId="{A9303CC9-5EE7-4A6D-821B-94A6B07A46E3}" srcOrd="0" destOrd="0" parTransId="{52C5A512-10FC-44C6-AC4B-EDD66559E4E3}" sibTransId="{8A4BC77E-3806-4070-AA33-71F11E5E43DF}"/>
    <dgm:cxn modelId="{2FF2692F-2E99-4A3E-BAB2-3D2F7F12601C}" srcId="{6B5E217B-E681-425D-B5E7-9FD30E98EBF6}" destId="{C90B384F-F66C-4ABD-AE6A-D240544ABC8E}" srcOrd="2" destOrd="0" parTransId="{59A46A2C-7DAB-4BDE-80E5-9AD937BF7437}" sibTransId="{8FEC31D1-DBA5-41D8-97FE-8B692FE13F11}"/>
    <dgm:cxn modelId="{DE247A39-6C12-403C-B0B9-2D88EC56AB4A}" type="presOf" srcId="{413CCA61-2608-4861-A3FF-62B30746CF7E}" destId="{168CF91A-A254-428F-9EEE-15D9DC91AD0B}" srcOrd="0" destOrd="0" presId="urn:microsoft.com/office/officeart/2008/layout/LinedList"/>
    <dgm:cxn modelId="{38CE8439-3FF6-40ED-B658-6C48573AC5B5}" type="presOf" srcId="{957FF304-288A-47CC-BA0B-353D7A3A3143}" destId="{C7D639B7-D7EB-4963-9CF2-CACD466E761F}" srcOrd="0" destOrd="0" presId="urn:microsoft.com/office/officeart/2008/layout/LinedList"/>
    <dgm:cxn modelId="{FD489F3A-5CF3-487D-A685-63FDFE5C420B}" type="presOf" srcId="{651D5486-EE55-4D41-8E48-48D245BCEEBC}" destId="{265890C2-868A-4BB2-896D-124842882F79}" srcOrd="0" destOrd="0" presId="urn:microsoft.com/office/officeart/2008/layout/LinedList"/>
    <dgm:cxn modelId="{186FEB3D-2E8A-4F47-9C3D-DACF24280B44}" type="presOf" srcId="{A9303CC9-5EE7-4A6D-821B-94A6B07A46E3}" destId="{CC70E153-FFC8-4A68-83F3-7E4E4F40582A}" srcOrd="0" destOrd="0" presId="urn:microsoft.com/office/officeart/2008/layout/LinedList"/>
    <dgm:cxn modelId="{DC863E44-574B-4863-B469-3E8FB30DDD8B}" srcId="{6B5E217B-E681-425D-B5E7-9FD30E98EBF6}" destId="{4E056601-73C3-4E92-8664-F94ED571D944}" srcOrd="4" destOrd="0" parTransId="{F0E7894B-7F84-43E8-83E1-C73C712C1192}" sibTransId="{CBB691A7-51A9-4863-958A-53CEC45AD900}"/>
    <dgm:cxn modelId="{5DAF4B66-188F-49C2-81BA-54AD46E54253}" type="presOf" srcId="{5D65FAA7-3BBB-4377-8034-32AD347D2FE4}" destId="{A32D982B-BD7E-4001-9072-CBA54622198C}" srcOrd="0" destOrd="0" presId="urn:microsoft.com/office/officeart/2008/layout/LinedList"/>
    <dgm:cxn modelId="{3ACAFF6C-8F18-4819-BA1B-6CA848841BEA}" srcId="{6B5E217B-E681-425D-B5E7-9FD30E98EBF6}" destId="{651D5486-EE55-4D41-8E48-48D245BCEEBC}" srcOrd="3" destOrd="0" parTransId="{7B202E68-5981-44DF-8102-A4E2B322B4DB}" sibTransId="{A3358C33-263E-4E58-B6F4-B67E842455C3}"/>
    <dgm:cxn modelId="{9AB05D73-67D2-4C15-AEB9-AF12EAD5DA31}" srcId="{6B5E217B-E681-425D-B5E7-9FD30E98EBF6}" destId="{6729C713-1E6E-4B7D-8879-E131C441EFD2}" srcOrd="5" destOrd="0" parTransId="{DC88A5A7-E842-46A9-ABFF-9492AC7E3C3D}" sibTransId="{CBA0E245-685B-4CF1-ACE3-C0F553A6B006}"/>
    <dgm:cxn modelId="{363C0277-ED32-4A2B-93DD-BB8F7D9AFACF}" type="presOf" srcId="{4E056601-73C3-4E92-8664-F94ED571D944}" destId="{147D3BA4-C341-4477-882A-1C96DCD9F7EB}" srcOrd="0" destOrd="0" presId="urn:microsoft.com/office/officeart/2008/layout/LinedList"/>
    <dgm:cxn modelId="{3C9AEB79-EAD3-4903-9801-03841519C59B}" type="presOf" srcId="{C90B384F-F66C-4ABD-AE6A-D240544ABC8E}" destId="{69770EE8-5BD1-444F-AC15-64A73C3CFD77}" srcOrd="0" destOrd="0" presId="urn:microsoft.com/office/officeart/2008/layout/LinedList"/>
    <dgm:cxn modelId="{1A770087-17F6-450F-B544-2137B4073EB7}" srcId="{6B5E217B-E681-425D-B5E7-9FD30E98EBF6}" destId="{413CCA61-2608-4861-A3FF-62B30746CF7E}" srcOrd="8" destOrd="0" parTransId="{EE684BC1-FC3E-4450-8F61-1FF23759AD25}" sibTransId="{94E5F016-DFD4-465F-B415-3792DECBC5B3}"/>
    <dgm:cxn modelId="{4DF88399-EDD2-445B-B0F2-5F0C06A28CDA}" srcId="{6B5E217B-E681-425D-B5E7-9FD30E98EBF6}" destId="{5D65FAA7-3BBB-4377-8034-32AD347D2FE4}" srcOrd="6" destOrd="0" parTransId="{485CB43D-C995-4436-801D-6D1995138B4C}" sibTransId="{D890D83D-3AC0-470F-9B57-AC388F47866D}"/>
    <dgm:cxn modelId="{0FF6BEBB-3F3A-41AC-B9D4-60128A8C4785}" type="presOf" srcId="{6729C713-1E6E-4B7D-8879-E131C441EFD2}" destId="{BD0C9EC5-14D1-42B5-BCCD-E582495E58CA}" srcOrd="0" destOrd="0" presId="urn:microsoft.com/office/officeart/2008/layout/LinedList"/>
    <dgm:cxn modelId="{3D6B5CC7-7DFF-4975-B7AC-35DA1DFCDD64}" srcId="{6B5E217B-E681-425D-B5E7-9FD30E98EBF6}" destId="{6D4D77AF-8836-4331-AE41-560F3017C012}" srcOrd="1" destOrd="0" parTransId="{09AB146D-373A-4CD9-833B-C1A5EDB8A673}" sibTransId="{1598F31E-8B2A-4E63-8E47-192875A860E7}"/>
    <dgm:cxn modelId="{FA105ACF-8DFC-4EC4-8CC5-D3E1F3CF9CEF}" type="presOf" srcId="{6D4D77AF-8836-4331-AE41-560F3017C012}" destId="{D46A1891-FD80-4E65-AE85-D7884EAFEE0B}" srcOrd="0" destOrd="0" presId="urn:microsoft.com/office/officeart/2008/layout/LinedList"/>
    <dgm:cxn modelId="{3CE957D7-317B-4FF2-BF30-A564BE41079A}" srcId="{6B5E217B-E681-425D-B5E7-9FD30E98EBF6}" destId="{957FF304-288A-47CC-BA0B-353D7A3A3143}" srcOrd="7" destOrd="0" parTransId="{08E4A471-E128-4979-9F51-202EA6C5F0FE}" sibTransId="{2FCEA726-1D11-4958-8DAC-39A163DBA365}"/>
    <dgm:cxn modelId="{97294EE9-9891-4E7C-B63C-5FBF0D9EB592}" type="presOf" srcId="{6B5E217B-E681-425D-B5E7-9FD30E98EBF6}" destId="{8C97F8EF-6529-4A81-9287-3FA66F453000}" srcOrd="0" destOrd="0" presId="urn:microsoft.com/office/officeart/2008/layout/LinedList"/>
    <dgm:cxn modelId="{1FBFBF85-4959-4602-B2BB-223283EA5849}" type="presParOf" srcId="{8C97F8EF-6529-4A81-9287-3FA66F453000}" destId="{060A58FA-5C13-472A-9B0E-78163513D8E2}" srcOrd="0" destOrd="0" presId="urn:microsoft.com/office/officeart/2008/layout/LinedList"/>
    <dgm:cxn modelId="{B45D58F5-6F10-49B2-9661-703020BFB190}" type="presParOf" srcId="{8C97F8EF-6529-4A81-9287-3FA66F453000}" destId="{AA6BD93E-E791-4A25-BA19-6F76D75331EF}" srcOrd="1" destOrd="0" presId="urn:microsoft.com/office/officeart/2008/layout/LinedList"/>
    <dgm:cxn modelId="{9BDBCE56-6116-4528-B9FA-373DBE0B1C13}" type="presParOf" srcId="{AA6BD93E-E791-4A25-BA19-6F76D75331EF}" destId="{CC70E153-FFC8-4A68-83F3-7E4E4F40582A}" srcOrd="0" destOrd="0" presId="urn:microsoft.com/office/officeart/2008/layout/LinedList"/>
    <dgm:cxn modelId="{F712C8F1-9298-44E7-801B-B567C2252F4B}" type="presParOf" srcId="{AA6BD93E-E791-4A25-BA19-6F76D75331EF}" destId="{73ED826E-9770-4652-AF35-ADF33C4DB1BD}" srcOrd="1" destOrd="0" presId="urn:microsoft.com/office/officeart/2008/layout/LinedList"/>
    <dgm:cxn modelId="{86C65D3C-2990-4BDA-BD0E-9F4A38E037D3}" type="presParOf" srcId="{8C97F8EF-6529-4A81-9287-3FA66F453000}" destId="{5056AB24-579F-4D85-941D-1F4A62898239}" srcOrd="2" destOrd="0" presId="urn:microsoft.com/office/officeart/2008/layout/LinedList"/>
    <dgm:cxn modelId="{C33EADDA-F041-4CE7-A5C9-41D9F4037E43}" type="presParOf" srcId="{8C97F8EF-6529-4A81-9287-3FA66F453000}" destId="{D549B896-1638-49E2-AFF0-00EDD53EB4FA}" srcOrd="3" destOrd="0" presId="urn:microsoft.com/office/officeart/2008/layout/LinedList"/>
    <dgm:cxn modelId="{262A4FFE-0885-410F-AE79-019F70DA689E}" type="presParOf" srcId="{D549B896-1638-49E2-AFF0-00EDD53EB4FA}" destId="{D46A1891-FD80-4E65-AE85-D7884EAFEE0B}" srcOrd="0" destOrd="0" presId="urn:microsoft.com/office/officeart/2008/layout/LinedList"/>
    <dgm:cxn modelId="{23BA549B-DDDF-4AF3-A3C1-03F1E224EDD2}" type="presParOf" srcId="{D549B896-1638-49E2-AFF0-00EDD53EB4FA}" destId="{A3F0CE24-C463-408E-9D04-2F5C052E89B6}" srcOrd="1" destOrd="0" presId="urn:microsoft.com/office/officeart/2008/layout/LinedList"/>
    <dgm:cxn modelId="{2CBB12FC-5152-4DFA-AFB7-36FF92A152E7}" type="presParOf" srcId="{8C97F8EF-6529-4A81-9287-3FA66F453000}" destId="{5DA1619A-D830-4756-AF8A-294A5BB77649}" srcOrd="4" destOrd="0" presId="urn:microsoft.com/office/officeart/2008/layout/LinedList"/>
    <dgm:cxn modelId="{F4278AB5-F481-408A-9FD4-0F75EBE97CFE}" type="presParOf" srcId="{8C97F8EF-6529-4A81-9287-3FA66F453000}" destId="{C1E78816-10C4-458E-AD55-80D23554B511}" srcOrd="5" destOrd="0" presId="urn:microsoft.com/office/officeart/2008/layout/LinedList"/>
    <dgm:cxn modelId="{95CAA16C-7482-460E-BD4E-D535DB4739F7}" type="presParOf" srcId="{C1E78816-10C4-458E-AD55-80D23554B511}" destId="{69770EE8-5BD1-444F-AC15-64A73C3CFD77}" srcOrd="0" destOrd="0" presId="urn:microsoft.com/office/officeart/2008/layout/LinedList"/>
    <dgm:cxn modelId="{ACC123DC-2A05-4EB0-BB06-B53FA7B3848F}" type="presParOf" srcId="{C1E78816-10C4-458E-AD55-80D23554B511}" destId="{86106E10-45C4-4BC4-9C77-7FB187EBCAD8}" srcOrd="1" destOrd="0" presId="urn:microsoft.com/office/officeart/2008/layout/LinedList"/>
    <dgm:cxn modelId="{3EF35A43-7F15-4A59-AD6F-38522DB6EAC7}" type="presParOf" srcId="{8C97F8EF-6529-4A81-9287-3FA66F453000}" destId="{331B907F-9632-4954-973B-A7F234988B02}" srcOrd="6" destOrd="0" presId="urn:microsoft.com/office/officeart/2008/layout/LinedList"/>
    <dgm:cxn modelId="{F003E721-C5E8-4DF9-BE58-9832AF615B3C}" type="presParOf" srcId="{8C97F8EF-6529-4A81-9287-3FA66F453000}" destId="{71F71E19-8055-4024-B213-12DF21AD8266}" srcOrd="7" destOrd="0" presId="urn:microsoft.com/office/officeart/2008/layout/LinedList"/>
    <dgm:cxn modelId="{3730FDD3-6B97-4A67-9477-895569D46C23}" type="presParOf" srcId="{71F71E19-8055-4024-B213-12DF21AD8266}" destId="{265890C2-868A-4BB2-896D-124842882F79}" srcOrd="0" destOrd="0" presId="urn:microsoft.com/office/officeart/2008/layout/LinedList"/>
    <dgm:cxn modelId="{E2C34A81-0782-422C-993B-F233918C5F8F}" type="presParOf" srcId="{71F71E19-8055-4024-B213-12DF21AD8266}" destId="{5C19EE8A-330C-4612-B6D0-DE687E00C001}" srcOrd="1" destOrd="0" presId="urn:microsoft.com/office/officeart/2008/layout/LinedList"/>
    <dgm:cxn modelId="{FA44F6F1-D3F8-4A39-93F9-531FA5203837}" type="presParOf" srcId="{8C97F8EF-6529-4A81-9287-3FA66F453000}" destId="{98252669-1127-41E4-A9FC-B4F5F655DAB5}" srcOrd="8" destOrd="0" presId="urn:microsoft.com/office/officeart/2008/layout/LinedList"/>
    <dgm:cxn modelId="{25B96BFB-C2DE-4C02-91A9-656FC3C428C8}" type="presParOf" srcId="{8C97F8EF-6529-4A81-9287-3FA66F453000}" destId="{5C535AC9-7F6C-4362-A434-FB1F0D594FEE}" srcOrd="9" destOrd="0" presId="urn:microsoft.com/office/officeart/2008/layout/LinedList"/>
    <dgm:cxn modelId="{BC214CC3-AF90-4CE7-AB6F-BEAE92ABBF93}" type="presParOf" srcId="{5C535AC9-7F6C-4362-A434-FB1F0D594FEE}" destId="{147D3BA4-C341-4477-882A-1C96DCD9F7EB}" srcOrd="0" destOrd="0" presId="urn:microsoft.com/office/officeart/2008/layout/LinedList"/>
    <dgm:cxn modelId="{BE6DDA67-1DF5-4B39-97A9-66109B431F33}" type="presParOf" srcId="{5C535AC9-7F6C-4362-A434-FB1F0D594FEE}" destId="{0DB256BB-91BF-4C33-BD09-7FB94EC91EC6}" srcOrd="1" destOrd="0" presId="urn:microsoft.com/office/officeart/2008/layout/LinedList"/>
    <dgm:cxn modelId="{07143E89-7F14-41A2-8D7E-EB5020301ACC}" type="presParOf" srcId="{8C97F8EF-6529-4A81-9287-3FA66F453000}" destId="{BF51C826-4313-4C54-9669-FB8F820B324E}" srcOrd="10" destOrd="0" presId="urn:microsoft.com/office/officeart/2008/layout/LinedList"/>
    <dgm:cxn modelId="{CD777B70-3510-4ED5-A997-0F48F7F403F4}" type="presParOf" srcId="{8C97F8EF-6529-4A81-9287-3FA66F453000}" destId="{D21952BB-6AFE-45FD-86CD-B0C0FC0E9B30}" srcOrd="11" destOrd="0" presId="urn:microsoft.com/office/officeart/2008/layout/LinedList"/>
    <dgm:cxn modelId="{DD856820-37DF-4A22-88A8-CD154AE31B27}" type="presParOf" srcId="{D21952BB-6AFE-45FD-86CD-B0C0FC0E9B30}" destId="{BD0C9EC5-14D1-42B5-BCCD-E582495E58CA}" srcOrd="0" destOrd="0" presId="urn:microsoft.com/office/officeart/2008/layout/LinedList"/>
    <dgm:cxn modelId="{9A4D91ED-EAEF-47CD-9C71-915966D73870}" type="presParOf" srcId="{D21952BB-6AFE-45FD-86CD-B0C0FC0E9B30}" destId="{92E65F25-3FAD-4FEE-8F45-ED395157AB71}" srcOrd="1" destOrd="0" presId="urn:microsoft.com/office/officeart/2008/layout/LinedList"/>
    <dgm:cxn modelId="{D4EB9847-A5E7-4BE2-A857-C394C75E518A}" type="presParOf" srcId="{8C97F8EF-6529-4A81-9287-3FA66F453000}" destId="{C303514A-A89C-467F-A437-630DAF8AC639}" srcOrd="12" destOrd="0" presId="urn:microsoft.com/office/officeart/2008/layout/LinedList"/>
    <dgm:cxn modelId="{16DBD893-26E2-4C52-ABFC-AEF7E64179F4}" type="presParOf" srcId="{8C97F8EF-6529-4A81-9287-3FA66F453000}" destId="{6B02974C-3EC3-4B50-92BF-4172044DFCD2}" srcOrd="13" destOrd="0" presId="urn:microsoft.com/office/officeart/2008/layout/LinedList"/>
    <dgm:cxn modelId="{8119DEAF-BCE1-4D72-9BE8-0FAA42502330}" type="presParOf" srcId="{6B02974C-3EC3-4B50-92BF-4172044DFCD2}" destId="{A32D982B-BD7E-4001-9072-CBA54622198C}" srcOrd="0" destOrd="0" presId="urn:microsoft.com/office/officeart/2008/layout/LinedList"/>
    <dgm:cxn modelId="{B0F1F09B-CE51-41C1-9691-89C97CD59BFA}" type="presParOf" srcId="{6B02974C-3EC3-4B50-92BF-4172044DFCD2}" destId="{0E8917DC-1100-48B6-A981-CB5924F0374E}" srcOrd="1" destOrd="0" presId="urn:microsoft.com/office/officeart/2008/layout/LinedList"/>
    <dgm:cxn modelId="{2729EFB5-97DD-4DAF-A74A-7013EEB2688F}" type="presParOf" srcId="{8C97F8EF-6529-4A81-9287-3FA66F453000}" destId="{88694284-FE3A-4782-8CCB-F13EADB5A30D}" srcOrd="14" destOrd="0" presId="urn:microsoft.com/office/officeart/2008/layout/LinedList"/>
    <dgm:cxn modelId="{29446659-516F-4B8E-9493-9EFFD48BBE09}" type="presParOf" srcId="{8C97F8EF-6529-4A81-9287-3FA66F453000}" destId="{88FA95EE-CE94-45A4-959E-7223D27E916C}" srcOrd="15" destOrd="0" presId="urn:microsoft.com/office/officeart/2008/layout/LinedList"/>
    <dgm:cxn modelId="{DFCE691B-C388-4B0F-9277-12D8B7790EFE}" type="presParOf" srcId="{88FA95EE-CE94-45A4-959E-7223D27E916C}" destId="{C7D639B7-D7EB-4963-9CF2-CACD466E761F}" srcOrd="0" destOrd="0" presId="urn:microsoft.com/office/officeart/2008/layout/LinedList"/>
    <dgm:cxn modelId="{39E2C017-2E22-4EF5-99BE-2505EB90F63B}" type="presParOf" srcId="{88FA95EE-CE94-45A4-959E-7223D27E916C}" destId="{966B0A96-EBA3-4DCC-B92E-712FF981AC31}" srcOrd="1" destOrd="0" presId="urn:microsoft.com/office/officeart/2008/layout/LinedList"/>
    <dgm:cxn modelId="{F721EBB6-65DE-4EBB-BCB4-5546E5BE4441}" type="presParOf" srcId="{8C97F8EF-6529-4A81-9287-3FA66F453000}" destId="{FE885216-7520-41F6-9529-A38886ED476E}" srcOrd="16" destOrd="0" presId="urn:microsoft.com/office/officeart/2008/layout/LinedList"/>
    <dgm:cxn modelId="{34C5D673-3C00-4289-ADC7-91739675B34A}" type="presParOf" srcId="{8C97F8EF-6529-4A81-9287-3FA66F453000}" destId="{41C0BC60-2AE8-4018-86AB-D9A6F9AA1278}" srcOrd="17" destOrd="0" presId="urn:microsoft.com/office/officeart/2008/layout/LinedList"/>
    <dgm:cxn modelId="{68CCA6C7-7E2A-4F53-B6A7-8AF4896C1EAF}" type="presParOf" srcId="{41C0BC60-2AE8-4018-86AB-D9A6F9AA1278}" destId="{168CF91A-A254-428F-9EEE-15D9DC91AD0B}" srcOrd="0" destOrd="0" presId="urn:microsoft.com/office/officeart/2008/layout/LinedList"/>
    <dgm:cxn modelId="{41763528-8BB4-4997-A686-593E05E4E673}" type="presParOf" srcId="{41C0BC60-2AE8-4018-86AB-D9A6F9AA1278}" destId="{F7B8FE61-13A4-4A23-AC47-9C5CCF90E1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58FA-5C13-472A-9B0E-78163513D8E2}">
      <dsp:nvSpPr>
        <dsp:cNvPr id="0" name=""/>
        <dsp:cNvSpPr/>
      </dsp:nvSpPr>
      <dsp:spPr>
        <a:xfrm>
          <a:off x="0" y="524"/>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0E153-FFC8-4A68-83F3-7E4E4F40582A}">
      <dsp:nvSpPr>
        <dsp:cNvPr id="0" name=""/>
        <dsp:cNvSpPr/>
      </dsp:nvSpPr>
      <dsp:spPr>
        <a:xfrm>
          <a:off x="0" y="524"/>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Back2work coordinators </a:t>
          </a:r>
          <a:endParaRPr lang="en-US" sz="2300" kern="1200" dirty="0"/>
        </a:p>
      </dsp:txBody>
      <dsp:txXfrm>
        <a:off x="0" y="524"/>
        <a:ext cx="4276157" cy="477708"/>
      </dsp:txXfrm>
    </dsp:sp>
    <dsp:sp modelId="{5056AB24-579F-4D85-941D-1F4A62898239}">
      <dsp:nvSpPr>
        <dsp:cNvPr id="0" name=""/>
        <dsp:cNvSpPr/>
      </dsp:nvSpPr>
      <dsp:spPr>
        <a:xfrm>
          <a:off x="0" y="478233"/>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A1891-FD80-4E65-AE85-D7884EAFEE0B}">
      <dsp:nvSpPr>
        <dsp:cNvPr id="0" name=""/>
        <dsp:cNvSpPr/>
      </dsp:nvSpPr>
      <dsp:spPr>
        <a:xfrm>
          <a:off x="0" y="478233"/>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hlinkClick xmlns:r="http://schemas.openxmlformats.org/officeDocument/2006/relationships" r:id="rId1"/>
            </a:rPr>
            <a:t>Back2work@summitholdings.com</a:t>
          </a:r>
          <a:endParaRPr lang="en-US" sz="1600" i="1" kern="1200" dirty="0"/>
        </a:p>
      </dsp:txBody>
      <dsp:txXfrm>
        <a:off x="0" y="478233"/>
        <a:ext cx="4276157" cy="477708"/>
      </dsp:txXfrm>
    </dsp:sp>
    <dsp:sp modelId="{5DA1619A-D830-4756-AF8A-294A5BB77649}">
      <dsp:nvSpPr>
        <dsp:cNvPr id="0" name=""/>
        <dsp:cNvSpPr/>
      </dsp:nvSpPr>
      <dsp:spPr>
        <a:xfrm>
          <a:off x="0" y="955941"/>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70EE8-5BD1-444F-AC15-64A73C3CFD77}">
      <dsp:nvSpPr>
        <dsp:cNvPr id="0" name=""/>
        <dsp:cNvSpPr/>
      </dsp:nvSpPr>
      <dsp:spPr>
        <a:xfrm>
          <a:off x="0" y="955941"/>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1-800-282-7644</a:t>
          </a:r>
        </a:p>
      </dsp:txBody>
      <dsp:txXfrm>
        <a:off x="0" y="955941"/>
        <a:ext cx="4276157" cy="477708"/>
      </dsp:txXfrm>
    </dsp:sp>
    <dsp:sp modelId="{331B907F-9632-4954-973B-A7F234988B02}">
      <dsp:nvSpPr>
        <dsp:cNvPr id="0" name=""/>
        <dsp:cNvSpPr/>
      </dsp:nvSpPr>
      <dsp:spPr>
        <a:xfrm>
          <a:off x="0" y="1433650"/>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890C2-868A-4BB2-896D-124842882F79}">
      <dsp:nvSpPr>
        <dsp:cNvPr id="0" name=""/>
        <dsp:cNvSpPr/>
      </dsp:nvSpPr>
      <dsp:spPr>
        <a:xfrm>
          <a:off x="0" y="1433650"/>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24/7 injury reporting</a:t>
          </a:r>
          <a:endParaRPr lang="en-US" sz="2300" kern="1200" dirty="0"/>
        </a:p>
      </dsp:txBody>
      <dsp:txXfrm>
        <a:off x="0" y="1433650"/>
        <a:ext cx="4276157" cy="477708"/>
      </dsp:txXfrm>
    </dsp:sp>
    <dsp:sp modelId="{98252669-1127-41E4-A9FC-B4F5F655DAB5}">
      <dsp:nvSpPr>
        <dsp:cNvPr id="0" name=""/>
        <dsp:cNvSpPr/>
      </dsp:nvSpPr>
      <dsp:spPr>
        <a:xfrm>
          <a:off x="0" y="1911358"/>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D3BA4-C341-4477-882A-1C96DCD9F7EB}">
      <dsp:nvSpPr>
        <dsp:cNvPr id="0" name=""/>
        <dsp:cNvSpPr/>
      </dsp:nvSpPr>
      <dsp:spPr>
        <a:xfrm>
          <a:off x="0" y="1911358"/>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Phone: 1-800-762-7811</a:t>
          </a:r>
        </a:p>
      </dsp:txBody>
      <dsp:txXfrm>
        <a:off x="0" y="1911358"/>
        <a:ext cx="4276157" cy="477708"/>
      </dsp:txXfrm>
    </dsp:sp>
    <dsp:sp modelId="{BF51C826-4313-4C54-9669-FB8F820B324E}">
      <dsp:nvSpPr>
        <dsp:cNvPr id="0" name=""/>
        <dsp:cNvSpPr/>
      </dsp:nvSpPr>
      <dsp:spPr>
        <a:xfrm>
          <a:off x="0" y="2389067"/>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C9EC5-14D1-42B5-BCCD-E582495E58CA}">
      <dsp:nvSpPr>
        <dsp:cNvPr id="0" name=""/>
        <dsp:cNvSpPr/>
      </dsp:nvSpPr>
      <dsp:spPr>
        <a:xfrm>
          <a:off x="0" y="2389067"/>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Fax: 863-667-1871</a:t>
          </a:r>
        </a:p>
      </dsp:txBody>
      <dsp:txXfrm>
        <a:off x="0" y="2389067"/>
        <a:ext cx="4276157" cy="477708"/>
      </dsp:txXfrm>
    </dsp:sp>
    <dsp:sp modelId="{C303514A-A89C-467F-A437-630DAF8AC639}">
      <dsp:nvSpPr>
        <dsp:cNvPr id="0" name=""/>
        <dsp:cNvSpPr/>
      </dsp:nvSpPr>
      <dsp:spPr>
        <a:xfrm>
          <a:off x="0" y="2866775"/>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D982B-BD7E-4001-9072-CBA54622198C}">
      <dsp:nvSpPr>
        <dsp:cNvPr id="0" name=""/>
        <dsp:cNvSpPr/>
      </dsp:nvSpPr>
      <dsp:spPr>
        <a:xfrm>
          <a:off x="0" y="2866775"/>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Online: </a:t>
          </a:r>
          <a:r>
            <a:rPr lang="en-US" sz="1600" i="1" kern="1200" dirty="0">
              <a:hlinkClick xmlns:r="http://schemas.openxmlformats.org/officeDocument/2006/relationships" r:id="rId2"/>
            </a:rPr>
            <a:t>summitholdings.com</a:t>
          </a:r>
          <a:endParaRPr lang="en-US" sz="1600" i="1" kern="1200" dirty="0"/>
        </a:p>
      </dsp:txBody>
      <dsp:txXfrm>
        <a:off x="0" y="2866775"/>
        <a:ext cx="4276157" cy="477708"/>
      </dsp:txXfrm>
    </dsp:sp>
    <dsp:sp modelId="{88694284-FE3A-4782-8CCB-F13EADB5A30D}">
      <dsp:nvSpPr>
        <dsp:cNvPr id="0" name=""/>
        <dsp:cNvSpPr/>
      </dsp:nvSpPr>
      <dsp:spPr>
        <a:xfrm>
          <a:off x="0" y="3344484"/>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639B7-D7EB-4963-9CF2-CACD466E761F}">
      <dsp:nvSpPr>
        <dsp:cNvPr id="0" name=""/>
        <dsp:cNvSpPr/>
      </dsp:nvSpPr>
      <dsp:spPr>
        <a:xfrm>
          <a:off x="0" y="3344484"/>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Customer Care </a:t>
          </a:r>
          <a:r>
            <a:rPr lang="en-US" sz="1600" kern="1200" dirty="0"/>
            <a:t>(For general information)</a:t>
          </a:r>
        </a:p>
      </dsp:txBody>
      <dsp:txXfrm>
        <a:off x="0" y="3344484"/>
        <a:ext cx="4276157" cy="477708"/>
      </dsp:txXfrm>
    </dsp:sp>
    <dsp:sp modelId="{FE885216-7520-41F6-9529-A38886ED476E}">
      <dsp:nvSpPr>
        <dsp:cNvPr id="0" name=""/>
        <dsp:cNvSpPr/>
      </dsp:nvSpPr>
      <dsp:spPr>
        <a:xfrm>
          <a:off x="0" y="3822192"/>
          <a:ext cx="42761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CF91A-A254-428F-9EEE-15D9DC91AD0B}">
      <dsp:nvSpPr>
        <dsp:cNvPr id="0" name=""/>
        <dsp:cNvSpPr/>
      </dsp:nvSpPr>
      <dsp:spPr>
        <a:xfrm>
          <a:off x="0" y="3822192"/>
          <a:ext cx="4276157" cy="477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1-800-282-7648</a:t>
          </a:r>
        </a:p>
      </dsp:txBody>
      <dsp:txXfrm>
        <a:off x="0" y="3822192"/>
        <a:ext cx="4276157" cy="4777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59" y="2086495"/>
            <a:ext cx="4551218" cy="1240588"/>
          </a:xfrm>
        </p:spPr>
        <p:txBody>
          <a:bodyPr anchor="b">
            <a:normAutofit/>
          </a:bodyPr>
          <a:lstStyle>
            <a:lvl1pPr algn="l">
              <a:defRPr sz="3200" b="1">
                <a:solidFill>
                  <a:schemeClr val="tx2"/>
                </a:solidFill>
                <a:latin typeface="Times New Roman" charset="0"/>
                <a:ea typeface="Times New Roman" charset="0"/>
                <a:cs typeface="Times New Roman" charset="0"/>
              </a:defRPr>
            </a:lvl1pPr>
          </a:lstStyle>
          <a:p>
            <a:r>
              <a:rPr lang="en-US" dirty="0"/>
              <a:t>Presentation title</a:t>
            </a:r>
          </a:p>
        </p:txBody>
      </p:sp>
      <p:sp>
        <p:nvSpPr>
          <p:cNvPr id="3" name="Subtitle 2"/>
          <p:cNvSpPr>
            <a:spLocks noGrp="1"/>
          </p:cNvSpPr>
          <p:nvPr>
            <p:ph type="subTitle" idx="1" hasCustomPrompt="1"/>
          </p:nvPr>
        </p:nvSpPr>
        <p:spPr>
          <a:xfrm>
            <a:off x="4480559" y="3419158"/>
            <a:ext cx="4551218" cy="886835"/>
          </a:xfrm>
        </p:spPr>
        <p:txBody>
          <a:bodyPr/>
          <a:lstStyle>
            <a:lvl1pPr marL="0" indent="0" algn="l">
              <a:buNone/>
              <a:defRPr sz="2400" b="1">
                <a:solidFill>
                  <a:schemeClr val="bg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Department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02" y="2040189"/>
            <a:ext cx="4190734" cy="2005266"/>
          </a:xfrm>
          <a:prstGeom prst="rect">
            <a:avLst/>
          </a:prstGeom>
        </p:spPr>
      </p:pic>
      <p:sp>
        <p:nvSpPr>
          <p:cNvPr id="9" name="Rectangle 8"/>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308049" y="2158738"/>
            <a:ext cx="0" cy="2007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442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9284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94730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69707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25470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63186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8044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20407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12376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FF3A7C6-5C97-3941-9825-D4D101D87AF9}" type="slidenum">
              <a:rPr lang="en-US" smtClean="0"/>
              <a:t>‹#›</a:t>
            </a:fld>
            <a:endParaRPr lang="en-US"/>
          </a:p>
        </p:txBody>
      </p:sp>
    </p:spTree>
    <p:extLst>
      <p:ext uri="{BB962C8B-B14F-4D97-AF65-F5344CB8AC3E}">
        <p14:creationId xmlns:p14="http://schemas.microsoft.com/office/powerpoint/2010/main" val="1552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6559855"/>
            <a:ext cx="9144000" cy="307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919863" y="6522147"/>
            <a:ext cx="2057400" cy="365125"/>
          </a:xfrm>
          <a:prstGeom prst="rect">
            <a:avLst/>
          </a:prstGeom>
        </p:spPr>
        <p:txBody>
          <a:bodyPr vert="horz" lIns="91440" tIns="45720" rIns="91440" bIns="45720" rtlCol="0" anchor="ctr"/>
          <a:lstStyle>
            <a:lvl1pPr algn="r">
              <a:defRPr sz="1200">
                <a:solidFill>
                  <a:schemeClr val="bg1"/>
                </a:solidFill>
              </a:defRPr>
            </a:lvl1pPr>
          </a:lstStyle>
          <a:p>
            <a:fld id="{7FF3A7C6-5C97-3941-9825-D4D101D87AF9}" type="slidenum">
              <a:rPr lang="en-US" smtClean="0"/>
              <a:pPr/>
              <a:t>‹#›</a:t>
            </a:fld>
            <a:endParaRPr lang="en-US" dirty="0"/>
          </a:p>
        </p:txBody>
      </p:sp>
      <p:sp>
        <p:nvSpPr>
          <p:cNvPr id="8" name="Rectangle 7"/>
          <p:cNvSpPr/>
          <p:nvPr userDrawn="1"/>
        </p:nvSpPr>
        <p:spPr>
          <a:xfrm>
            <a:off x="0" y="-24939"/>
            <a:ext cx="914400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60256" y="6598762"/>
            <a:ext cx="317683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charset="0"/>
                <a:ea typeface="Arial" charset="0"/>
                <a:cs typeface="Arial" charset="0"/>
              </a:rPr>
              <a:t>Summit, the </a:t>
            </a:r>
            <a:r>
              <a:rPr lang="en-US" sz="800" i="1" dirty="0">
                <a:solidFill>
                  <a:schemeClr val="bg1"/>
                </a:solidFill>
                <a:latin typeface="Arial" charset="0"/>
                <a:ea typeface="Arial" charset="0"/>
                <a:cs typeface="Arial" charset="0"/>
              </a:rPr>
              <a:t>people</a:t>
            </a:r>
            <a:r>
              <a:rPr lang="en-US" sz="800" dirty="0">
                <a:solidFill>
                  <a:schemeClr val="bg1"/>
                </a:solidFill>
                <a:latin typeface="Arial" charset="0"/>
                <a:ea typeface="Arial" charset="0"/>
                <a:cs typeface="Arial" charset="0"/>
              </a:rPr>
              <a:t> who </a:t>
            </a:r>
            <a:r>
              <a:rPr lang="en-US" sz="800" i="1" dirty="0">
                <a:solidFill>
                  <a:schemeClr val="bg1"/>
                </a:solidFill>
                <a:latin typeface="Arial" charset="0"/>
                <a:ea typeface="Arial" charset="0"/>
                <a:cs typeface="Arial" charset="0"/>
              </a:rPr>
              <a:t>know</a:t>
            </a:r>
            <a:r>
              <a:rPr lang="en-US" sz="800" dirty="0">
                <a:solidFill>
                  <a:schemeClr val="bg1"/>
                </a:solidFill>
                <a:latin typeface="Arial" charset="0"/>
                <a:ea typeface="Arial" charset="0"/>
                <a:cs typeface="Arial" charset="0"/>
              </a:rPr>
              <a:t> workers’ comp </a:t>
            </a:r>
            <a:r>
              <a:rPr lang="en-US" sz="800" baseline="30000" dirty="0">
                <a:solidFill>
                  <a:schemeClr val="bg1"/>
                </a:solidFill>
                <a:latin typeface="Arial" charset="0"/>
                <a:ea typeface="Arial" charset="0"/>
                <a:cs typeface="Arial" charset="0"/>
              </a:rPr>
              <a:t>®</a:t>
            </a:r>
          </a:p>
          <a:p>
            <a:endParaRPr lang="en-US" sz="800" dirty="0">
              <a:latin typeface="Arial" charset="0"/>
              <a:ea typeface="Arial" charset="0"/>
              <a:cs typeface="Arial" charset="0"/>
            </a:endParaRPr>
          </a:p>
        </p:txBody>
      </p:sp>
    </p:spTree>
    <p:extLst>
      <p:ext uri="{BB962C8B-B14F-4D97-AF65-F5344CB8AC3E}">
        <p14:creationId xmlns:p14="http://schemas.microsoft.com/office/powerpoint/2010/main" val="400069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mmitholdings.com/site/hom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hyperlink" Target="mailto:back2work@summitholdings.com"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ummitholdings.com/www_media/site/files/f9da03a1-729e-426f-b526-a3c264ea74e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iskandinsurance.com/nonprofit-return-to-work-progra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summitholdings.com/site/tp/BACK2WORK__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9A3B0-C519-4926-A0AC-CCE7D5BACEF1}"/>
              </a:ext>
            </a:extLst>
          </p:cNvPr>
          <p:cNvSpPr>
            <a:spLocks noGrp="1"/>
          </p:cNvSpPr>
          <p:nvPr>
            <p:ph sz="half" idx="1"/>
          </p:nvPr>
        </p:nvSpPr>
        <p:spPr>
          <a:xfrm>
            <a:off x="628650" y="1694993"/>
            <a:ext cx="3886200" cy="4351338"/>
          </a:xfrm>
        </p:spPr>
        <p:txBody>
          <a:bodyPr/>
          <a:lstStyle/>
          <a:p>
            <a:pPr marL="0" indent="0">
              <a:buNone/>
            </a:pPr>
            <a:endParaRPr lang="en-US" dirty="0"/>
          </a:p>
          <a:p>
            <a:pPr marL="0" indent="0">
              <a:buNone/>
            </a:pPr>
            <a:endParaRPr lang="en-US" dirty="0"/>
          </a:p>
          <a:p>
            <a:pPr marL="0" indent="0">
              <a:buNone/>
            </a:pPr>
            <a:r>
              <a:rPr lang="en-US" dirty="0">
                <a:solidFill>
                  <a:srgbClr val="FF0000"/>
                </a:solidFill>
              </a:rPr>
              <a:t>POLICYHOLDERS:</a:t>
            </a:r>
          </a:p>
          <a:p>
            <a:pPr marL="0" indent="0">
              <a:buNone/>
            </a:pPr>
            <a:r>
              <a:rPr lang="en-US" dirty="0">
                <a:solidFill>
                  <a:srgbClr val="FF0000"/>
                </a:solidFill>
              </a:rPr>
              <a:t>PLACE YOUR COMPANY’S LOGO HERE</a:t>
            </a:r>
          </a:p>
        </p:txBody>
      </p:sp>
      <p:sp>
        <p:nvSpPr>
          <p:cNvPr id="9" name="Title 1">
            <a:extLst>
              <a:ext uri="{FF2B5EF4-FFF2-40B4-BE49-F238E27FC236}">
                <a16:creationId xmlns:a16="http://schemas.microsoft.com/office/drawing/2014/main" id="{75125191-837A-4A31-9830-55DD8E916344}"/>
              </a:ext>
            </a:extLst>
          </p:cNvPr>
          <p:cNvSpPr txBox="1">
            <a:spLocks/>
          </p:cNvSpPr>
          <p:nvPr/>
        </p:nvSpPr>
        <p:spPr>
          <a:xfrm>
            <a:off x="4362992" y="2380417"/>
            <a:ext cx="4551218" cy="1240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2"/>
                </a:solidFill>
                <a:latin typeface="Times New Roman" charset="0"/>
                <a:ea typeface="Times New Roman" charset="0"/>
                <a:cs typeface="Times New Roman" charset="0"/>
              </a:defRPr>
            </a:lvl1pPr>
          </a:lstStyle>
          <a:p>
            <a:r>
              <a:rPr lang="en-US" sz="2900" dirty="0"/>
              <a:t>Why We Need a Return-to-Work Program: Information for Leadership</a:t>
            </a:r>
          </a:p>
        </p:txBody>
      </p:sp>
      <p:cxnSp>
        <p:nvCxnSpPr>
          <p:cNvPr id="11" name="Straight Connector 10">
            <a:extLst>
              <a:ext uri="{FF2B5EF4-FFF2-40B4-BE49-F238E27FC236}">
                <a16:creationId xmlns:a16="http://schemas.microsoft.com/office/drawing/2014/main" id="{0265D186-36F7-44A6-BD6A-6AC580170D3F}"/>
              </a:ext>
            </a:extLst>
          </p:cNvPr>
          <p:cNvCxnSpPr>
            <a:cxnSpLocks/>
          </p:cNvCxnSpPr>
          <p:nvPr/>
        </p:nvCxnSpPr>
        <p:spPr>
          <a:xfrm>
            <a:off x="4147614" y="1998910"/>
            <a:ext cx="0" cy="22753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6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DAB1-3BD7-4FF1-9303-FB9009E4B10F}"/>
              </a:ext>
            </a:extLst>
          </p:cNvPr>
          <p:cNvSpPr>
            <a:spLocks noGrp="1"/>
          </p:cNvSpPr>
          <p:nvPr>
            <p:ph type="title"/>
          </p:nvPr>
        </p:nvSpPr>
        <p:spPr/>
        <p:txBody>
          <a:bodyPr/>
          <a:lstStyle/>
          <a:p>
            <a:r>
              <a:rPr lang="en-US" dirty="0"/>
              <a:t>Summit makes it easy! Here are the steps to start our Back2work program</a:t>
            </a:r>
          </a:p>
        </p:txBody>
      </p:sp>
      <p:sp>
        <p:nvSpPr>
          <p:cNvPr id="3" name="Content Placeholder 2">
            <a:extLst>
              <a:ext uri="{FF2B5EF4-FFF2-40B4-BE49-F238E27FC236}">
                <a16:creationId xmlns:a16="http://schemas.microsoft.com/office/drawing/2014/main" id="{FAAEDD09-76DD-424A-AAE7-A6FA0F337263}"/>
              </a:ext>
            </a:extLst>
          </p:cNvPr>
          <p:cNvSpPr>
            <a:spLocks noGrp="1"/>
          </p:cNvSpPr>
          <p:nvPr>
            <p:ph idx="1"/>
          </p:nvPr>
        </p:nvSpPr>
        <p:spPr/>
        <p:txBody>
          <a:bodyPr/>
          <a:lstStyle/>
          <a:p>
            <a:pPr marL="457200" indent="-457200">
              <a:buFont typeface="+mj-lt"/>
              <a:buAutoNum type="arabicPeriod"/>
            </a:pPr>
            <a:r>
              <a:rPr lang="en-US" dirty="0"/>
              <a:t>Choose an employee to be responsible for the program</a:t>
            </a:r>
          </a:p>
          <a:p>
            <a:pPr marL="457200" indent="-457200">
              <a:buFont typeface="+mj-lt"/>
              <a:buAutoNum type="arabicPeriod"/>
            </a:pPr>
            <a:r>
              <a:rPr lang="en-US" dirty="0"/>
              <a:t>Review the Back2work info on the Summit website at </a:t>
            </a:r>
            <a:r>
              <a:rPr lang="en-US" i="1" dirty="0">
                <a:hlinkClick r:id="rId3"/>
              </a:rPr>
              <a:t>summitholdings.com </a:t>
            </a:r>
            <a:r>
              <a:rPr lang="en-US" dirty="0"/>
              <a:t>and follow the certification checklist</a:t>
            </a:r>
          </a:p>
          <a:p>
            <a:pPr marL="457200" indent="-457200">
              <a:buFont typeface="+mj-lt"/>
              <a:buAutoNum type="arabicPeriod"/>
            </a:pPr>
            <a:r>
              <a:rPr lang="en-US" dirty="0"/>
              <a:t>If we have questions or need help tailoring our program to our needs, we can contact a Back2work coordinator at </a:t>
            </a:r>
            <a:r>
              <a:rPr lang="en-US" i="1" dirty="0">
                <a:hlinkClick r:id="rId4"/>
              </a:rPr>
              <a:t>back2work@summitholdings.com</a:t>
            </a:r>
            <a:r>
              <a:rPr lang="en-US" i="1" dirty="0"/>
              <a:t> </a:t>
            </a:r>
            <a:r>
              <a:rPr lang="en-US" dirty="0"/>
              <a:t>or 1-800-282-7644</a:t>
            </a:r>
          </a:p>
          <a:p>
            <a:pPr marL="457200" indent="-457200">
              <a:buFont typeface="+mj-lt"/>
              <a:buAutoNum type="arabicPeriod"/>
            </a:pPr>
            <a:r>
              <a:rPr lang="en-US" dirty="0"/>
              <a:t>Inform all employees of the program and plan transitional assignments</a:t>
            </a:r>
          </a:p>
        </p:txBody>
      </p:sp>
      <p:graphicFrame>
        <p:nvGraphicFramePr>
          <p:cNvPr id="4" name="Object 3">
            <a:extLst>
              <a:ext uri="{FF2B5EF4-FFF2-40B4-BE49-F238E27FC236}">
                <a16:creationId xmlns:a16="http://schemas.microsoft.com/office/drawing/2014/main" id="{3B3BF04C-31BD-48AF-B4B9-67629ACD692E}"/>
              </a:ext>
            </a:extLst>
          </p:cNvPr>
          <p:cNvGraphicFramePr>
            <a:graphicFrameLocks noChangeAspect="1"/>
          </p:cNvGraphicFramePr>
          <p:nvPr>
            <p:extLst>
              <p:ext uri="{D42A27DB-BD31-4B8C-83A1-F6EECF244321}">
                <p14:modId xmlns:p14="http://schemas.microsoft.com/office/powerpoint/2010/main" val="4035342002"/>
              </p:ext>
            </p:extLst>
          </p:nvPr>
        </p:nvGraphicFramePr>
        <p:xfrm>
          <a:off x="707047" y="4851552"/>
          <a:ext cx="3058130" cy="1182600"/>
        </p:xfrm>
        <a:graphic>
          <a:graphicData uri="http://schemas.openxmlformats.org/presentationml/2006/ole">
            <mc:AlternateContent xmlns:mc="http://schemas.openxmlformats.org/markup-compatibility/2006">
              <mc:Choice xmlns:v="urn:schemas-microsoft-com:vml" Requires="v">
                <p:oleObj spid="_x0000_s2099" name="Acrobat Document" r:id="rId5" imgW="3152759" imgH="1247491" progId="Acrobat.Document.DC">
                  <p:embed/>
                </p:oleObj>
              </mc:Choice>
              <mc:Fallback>
                <p:oleObj name="Acrobat Document" r:id="rId5" imgW="3152759" imgH="1247491" progId="Acrobat.Document.DC">
                  <p:embed/>
                  <p:pic>
                    <p:nvPicPr>
                      <p:cNvPr id="4" name="Object 3">
                        <a:extLst>
                          <a:ext uri="{FF2B5EF4-FFF2-40B4-BE49-F238E27FC236}">
                            <a16:creationId xmlns:a16="http://schemas.microsoft.com/office/drawing/2014/main" id="{74B17383-DA08-4E79-B08A-290F8BD5BC60}"/>
                          </a:ext>
                        </a:extLst>
                      </p:cNvPr>
                      <p:cNvPicPr/>
                      <p:nvPr/>
                    </p:nvPicPr>
                    <p:blipFill>
                      <a:blip r:embed="rId6"/>
                      <a:stretch>
                        <a:fillRect/>
                      </a:stretch>
                    </p:blipFill>
                    <p:spPr>
                      <a:xfrm>
                        <a:off x="707047" y="4851552"/>
                        <a:ext cx="3058130" cy="1182600"/>
                      </a:xfrm>
                      <a:prstGeom prst="rect">
                        <a:avLst/>
                      </a:prstGeom>
                    </p:spPr>
                  </p:pic>
                </p:oleObj>
              </mc:Fallback>
            </mc:AlternateContent>
          </a:graphicData>
        </a:graphic>
      </p:graphicFrame>
    </p:spTree>
    <p:extLst>
      <p:ext uri="{BB962C8B-B14F-4D97-AF65-F5344CB8AC3E}">
        <p14:creationId xmlns:p14="http://schemas.microsoft.com/office/powerpoint/2010/main" val="27332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F402-EEE6-4238-84F2-F325101739DA}"/>
              </a:ext>
            </a:extLst>
          </p:cNvPr>
          <p:cNvSpPr>
            <a:spLocks noGrp="1"/>
          </p:cNvSpPr>
          <p:nvPr>
            <p:ph type="title"/>
          </p:nvPr>
        </p:nvSpPr>
        <p:spPr/>
        <p:txBody>
          <a:bodyPr/>
          <a:lstStyle/>
          <a:p>
            <a:r>
              <a:rPr lang="en-US" dirty="0"/>
              <a:t>Summit resources</a:t>
            </a:r>
          </a:p>
        </p:txBody>
      </p:sp>
      <p:sp>
        <p:nvSpPr>
          <p:cNvPr id="3" name="Content Placeholder 2">
            <a:extLst>
              <a:ext uri="{FF2B5EF4-FFF2-40B4-BE49-F238E27FC236}">
                <a16:creationId xmlns:a16="http://schemas.microsoft.com/office/drawing/2014/main" id="{B4E552C6-6FFD-4ABA-97A9-B2B2C3126041}"/>
              </a:ext>
            </a:extLst>
          </p:cNvPr>
          <p:cNvSpPr>
            <a:spLocks noGrp="1"/>
          </p:cNvSpPr>
          <p:nvPr>
            <p:ph idx="1"/>
          </p:nvPr>
        </p:nvSpPr>
        <p:spPr/>
        <p:txBody>
          <a:bodyPr/>
          <a:lstStyle/>
          <a:p>
            <a:pPr marL="0" indent="0">
              <a:buNone/>
            </a:pPr>
            <a:r>
              <a:rPr lang="en-US" dirty="0"/>
              <a:t>When we report a claim, we and our injured employee will interact with Summit staff members who are trained to make our experience easier. We also have access to many resources on their website.</a:t>
            </a:r>
          </a:p>
          <a:p>
            <a:pPr marL="0" indent="0">
              <a:buNone/>
            </a:pPr>
            <a:endParaRPr lang="en-US" dirty="0"/>
          </a:p>
          <a:p>
            <a:r>
              <a:rPr lang="en-US" b="1" dirty="0"/>
              <a:t>Back2work coordinators </a:t>
            </a:r>
            <a:r>
              <a:rPr lang="en-US" dirty="0"/>
              <a:t>are available to answer our return-to-work questions and offer guidance for customizing our program</a:t>
            </a:r>
          </a:p>
          <a:p>
            <a:r>
              <a:rPr lang="en-US" b="1" dirty="0"/>
              <a:t>Our adjustor </a:t>
            </a:r>
            <a:r>
              <a:rPr lang="en-US" dirty="0"/>
              <a:t>will help us understand the claim process and help facilitate communication between our business, our injured employee and the provider(s)</a:t>
            </a:r>
          </a:p>
          <a:p>
            <a:r>
              <a:rPr lang="en-US" b="1" dirty="0"/>
              <a:t>Resources available on Summit’s website </a:t>
            </a:r>
            <a:r>
              <a:rPr lang="en-US" dirty="0"/>
              <a:t>include forms that we’ll need to build, document and introduce our return-to-work program to employees. The </a:t>
            </a:r>
            <a:r>
              <a:rPr lang="en-US" dirty="0">
                <a:hlinkClick r:id="rId2"/>
              </a:rPr>
              <a:t>Back2work brochure</a:t>
            </a:r>
            <a:r>
              <a:rPr lang="en-US" dirty="0"/>
              <a:t> is also a helpful resource.</a:t>
            </a:r>
          </a:p>
        </p:txBody>
      </p:sp>
    </p:spTree>
    <p:extLst>
      <p:ext uri="{BB962C8B-B14F-4D97-AF65-F5344CB8AC3E}">
        <p14:creationId xmlns:p14="http://schemas.microsoft.com/office/powerpoint/2010/main" val="45375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5CF4-2775-4BA4-B874-BE6F7E8CE796}"/>
              </a:ext>
            </a:extLst>
          </p:cNvPr>
          <p:cNvSpPr>
            <a:spLocks noGrp="1"/>
          </p:cNvSpPr>
          <p:nvPr>
            <p:ph type="title"/>
          </p:nvPr>
        </p:nvSpPr>
        <p:spPr>
          <a:xfrm>
            <a:off x="629841" y="-34290"/>
            <a:ext cx="2949178" cy="1600200"/>
          </a:xfrm>
        </p:spPr>
        <p:txBody>
          <a:bodyPr anchor="b">
            <a:normAutofit/>
          </a:bodyPr>
          <a:lstStyle/>
          <a:p>
            <a:r>
              <a:rPr lang="en-US" dirty="0"/>
              <a:t>How to contact Summit</a:t>
            </a:r>
          </a:p>
        </p:txBody>
      </p:sp>
      <p:graphicFrame>
        <p:nvGraphicFramePr>
          <p:cNvPr id="12" name="Content Placeholder 2">
            <a:extLst>
              <a:ext uri="{FF2B5EF4-FFF2-40B4-BE49-F238E27FC236}">
                <a16:creationId xmlns:a16="http://schemas.microsoft.com/office/drawing/2014/main" id="{84B7BCB5-F202-434B-BCA9-60D9ECB35952}"/>
              </a:ext>
            </a:extLst>
          </p:cNvPr>
          <p:cNvGraphicFramePr>
            <a:graphicFrameLocks noGrp="1"/>
          </p:cNvGraphicFramePr>
          <p:nvPr>
            <p:ph idx="1"/>
            <p:extLst>
              <p:ext uri="{D42A27DB-BD31-4B8C-83A1-F6EECF244321}">
                <p14:modId xmlns:p14="http://schemas.microsoft.com/office/powerpoint/2010/main" val="1927151684"/>
              </p:ext>
            </p:extLst>
          </p:nvPr>
        </p:nvGraphicFramePr>
        <p:xfrm>
          <a:off x="4114799" y="693964"/>
          <a:ext cx="4276157" cy="4300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screenshot of a cell phone&#10;&#10;Description automatically generated">
            <a:extLst>
              <a:ext uri="{FF2B5EF4-FFF2-40B4-BE49-F238E27FC236}">
                <a16:creationId xmlns:a16="http://schemas.microsoft.com/office/drawing/2014/main" id="{BDE2D6F6-BCFB-46B3-85E3-8A150EC2EDC6}"/>
              </a:ext>
            </a:extLst>
          </p:cNvPr>
          <p:cNvPicPr>
            <a:picLocks noChangeAspect="1"/>
          </p:cNvPicPr>
          <p:nvPr/>
        </p:nvPicPr>
        <p:blipFill>
          <a:blip r:embed="rId7"/>
          <a:stretch>
            <a:fillRect/>
          </a:stretch>
        </p:blipFill>
        <p:spPr>
          <a:xfrm>
            <a:off x="428731" y="3061390"/>
            <a:ext cx="2949178" cy="1658104"/>
          </a:xfrm>
          <a:prstGeom prst="rect">
            <a:avLst/>
          </a:prstGeom>
        </p:spPr>
      </p:pic>
      <p:sp>
        <p:nvSpPr>
          <p:cNvPr id="3" name="TextBox 2">
            <a:extLst>
              <a:ext uri="{FF2B5EF4-FFF2-40B4-BE49-F238E27FC236}">
                <a16:creationId xmlns:a16="http://schemas.microsoft.com/office/drawing/2014/main" id="{E412F2A3-1A61-439A-B2B6-377310D9B447}"/>
              </a:ext>
            </a:extLst>
          </p:cNvPr>
          <p:cNvSpPr txBox="1"/>
          <p:nvPr/>
        </p:nvSpPr>
        <p:spPr>
          <a:xfrm>
            <a:off x="430067" y="6021994"/>
            <a:ext cx="8186459" cy="369332"/>
          </a:xfrm>
          <a:prstGeom prst="rect">
            <a:avLst/>
          </a:prstGeom>
          <a:noFill/>
        </p:spPr>
        <p:txBody>
          <a:bodyPr wrap="square" rtlCol="0">
            <a:spAutoFit/>
          </a:bodyPr>
          <a:lstStyle/>
          <a:p>
            <a:pPr algn="ctr"/>
            <a:r>
              <a:rPr lang="en-US" sz="900" dirty="0"/>
              <a:t>11/20 (19-295) ©2020 Summit Consulting LLC (DBA Summit, the </a:t>
            </a:r>
            <a:r>
              <a:rPr lang="en-US" sz="900" i="1" dirty="0"/>
              <a:t>people</a:t>
            </a:r>
            <a:r>
              <a:rPr lang="en-US" sz="900" dirty="0"/>
              <a:t> who </a:t>
            </a:r>
            <a:r>
              <a:rPr lang="en-US" sz="900" i="1" dirty="0"/>
              <a:t>know</a:t>
            </a:r>
            <a:r>
              <a:rPr lang="en-US" sz="900" dirty="0"/>
              <a:t> workers’ comp LLC) </a:t>
            </a:r>
          </a:p>
          <a:p>
            <a:pPr algn="ctr"/>
            <a:r>
              <a:rPr lang="en-US" sz="900" dirty="0"/>
              <a:t>PO Box 988, Lakeland, FL 33802. All rights reserved. </a:t>
            </a:r>
          </a:p>
        </p:txBody>
      </p:sp>
      <p:sp>
        <p:nvSpPr>
          <p:cNvPr id="4" name="TextBox 3">
            <a:extLst>
              <a:ext uri="{FF2B5EF4-FFF2-40B4-BE49-F238E27FC236}">
                <a16:creationId xmlns:a16="http://schemas.microsoft.com/office/drawing/2014/main" id="{2B9CA1B3-184A-407B-BA7E-560477E8B756}"/>
              </a:ext>
            </a:extLst>
          </p:cNvPr>
          <p:cNvSpPr txBox="1"/>
          <p:nvPr/>
        </p:nvSpPr>
        <p:spPr>
          <a:xfrm>
            <a:off x="421620" y="5059390"/>
            <a:ext cx="8186459" cy="974882"/>
          </a:xfrm>
          <a:prstGeom prst="rect">
            <a:avLst/>
          </a:prstGeom>
          <a:noFill/>
        </p:spPr>
        <p:txBody>
          <a:bodyPr wrap="square" rtlCol="0">
            <a:spAutoFit/>
          </a:bodyPr>
          <a:lstStyle/>
          <a:p>
            <a:pPr marL="0" marR="0" algn="just">
              <a:lnSpc>
                <a:spcPct val="107000"/>
              </a:lnSpc>
              <a:spcBef>
                <a:spcPts val="0"/>
              </a:spcBef>
              <a:spcAft>
                <a:spcPts val="0"/>
              </a:spcAft>
            </a:pPr>
            <a:r>
              <a:rPr lang="en-US" sz="900" dirty="0">
                <a:solidFill>
                  <a:srgbClr val="000000"/>
                </a:solidFill>
                <a:effectLst/>
                <a:ea typeface="Calibri" panose="020F0502020204030204" pitchFamily="34" charset="0"/>
                <a:cs typeface="Calibri" panose="020F0502020204030204" pitchFamily="34" charset="0"/>
              </a:rPr>
              <a:t>The information presented in this publication is intended to provide guidance and is not intended as a legal interpretation of any federal, state or local laws, rules or regulations applicable to your business. The loss prevention information provided is intended only to assist policyholders of Summit managed insurers in the management of potential loss producing conditions involving their premises and/or operations based on generally accepted safe practices. In providing such information, Summit Consulting LLC does not warrant that all potential hazards or conditions have been evaluated or can be controlled. It is not intended as an offer to write insurance for such conditions or exposures. The liability of Summit Consulting LLC and its managed insurers is limited to the terms, limits and conditions of the insurance policies underwritten by any of them.</a:t>
            </a:r>
            <a:endParaRPr lang="en-US"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652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What </a:t>
            </a:r>
            <a:r>
              <a:rPr lang="en-US" dirty="0"/>
              <a:t>is a return-to-work program?</a:t>
            </a:r>
            <a:endParaRPr lang="en-US" dirty="0">
              <a:solidFill>
                <a:schemeClr val="tx2"/>
              </a:solidFill>
            </a:endParaRPr>
          </a:p>
        </p:txBody>
      </p:sp>
      <p:sp>
        <p:nvSpPr>
          <p:cNvPr id="3" name="Content Placeholder 2"/>
          <p:cNvSpPr>
            <a:spLocks noGrp="1"/>
          </p:cNvSpPr>
          <p:nvPr>
            <p:ph idx="1"/>
          </p:nvPr>
        </p:nvSpPr>
        <p:spPr>
          <a:xfrm>
            <a:off x="704850" y="2494757"/>
            <a:ext cx="3781425" cy="3752850"/>
          </a:xfrm>
        </p:spPr>
        <p:txBody>
          <a:bodyPr>
            <a:normAutofit/>
          </a:bodyPr>
          <a:lstStyle/>
          <a:p>
            <a:pPr marL="0" indent="0">
              <a:buNone/>
            </a:pPr>
            <a:r>
              <a:rPr lang="en-US" dirty="0"/>
              <a:t>A return-to-work program will prepare us to manage these challenges and get injured workers back on the job as soon as medically appropriate.</a:t>
            </a:r>
          </a:p>
          <a:p>
            <a:pPr marL="0" indent="0">
              <a:buNone/>
            </a:pPr>
            <a:r>
              <a:rPr lang="en-US" dirty="0"/>
              <a:t>Injured workers may worry about how long it will take to recover, how they’ll get paid or care for loved ones. With good communication, we can help guide them through recovery.</a:t>
            </a:r>
          </a:p>
          <a:p>
            <a:pPr marL="0" indent="0">
              <a:buNone/>
            </a:pPr>
            <a:endParaRPr lang="en-US" dirty="0"/>
          </a:p>
          <a:p>
            <a:pPr marL="0" indent="0">
              <a:buNone/>
            </a:pPr>
            <a:endParaRPr lang="en-US" dirty="0"/>
          </a:p>
          <a:p>
            <a:pPr marL="0" indent="0">
              <a:buNone/>
            </a:pPr>
            <a:endParaRPr lang="en-US" sz="1800" b="1" i="1" dirty="0">
              <a:solidFill>
                <a:schemeClr val="accent1"/>
              </a:solidFill>
            </a:endParaRPr>
          </a:p>
        </p:txBody>
      </p:sp>
      <p:pic>
        <p:nvPicPr>
          <p:cNvPr id="5" name="Picture 4" descr="A group of people around each other&#10;&#10;Description automatically generated">
            <a:extLst>
              <a:ext uri="{FF2B5EF4-FFF2-40B4-BE49-F238E27FC236}">
                <a16:creationId xmlns:a16="http://schemas.microsoft.com/office/drawing/2014/main" id="{6D4AA41E-B547-415A-894A-2D2E5BA84079}"/>
              </a:ext>
            </a:extLst>
          </p:cNvPr>
          <p:cNvPicPr>
            <a:picLocks noChangeAspect="1"/>
          </p:cNvPicPr>
          <p:nvPr/>
        </p:nvPicPr>
        <p:blipFill>
          <a:blip r:embed="rId2"/>
          <a:stretch>
            <a:fillRect/>
          </a:stretch>
        </p:blipFill>
        <p:spPr>
          <a:xfrm>
            <a:off x="4657727" y="3016252"/>
            <a:ext cx="3661029" cy="2440686"/>
          </a:xfrm>
          <a:prstGeom prst="rect">
            <a:avLst/>
          </a:prstGeom>
        </p:spPr>
      </p:pic>
      <p:sp>
        <p:nvSpPr>
          <p:cNvPr id="6" name="Content Placeholder 2">
            <a:extLst>
              <a:ext uri="{FF2B5EF4-FFF2-40B4-BE49-F238E27FC236}">
                <a16:creationId xmlns:a16="http://schemas.microsoft.com/office/drawing/2014/main" id="{D6883742-CC25-4792-98B2-600587CD46F7}"/>
              </a:ext>
            </a:extLst>
          </p:cNvPr>
          <p:cNvSpPr txBox="1">
            <a:spLocks/>
          </p:cNvSpPr>
          <p:nvPr/>
        </p:nvSpPr>
        <p:spPr>
          <a:xfrm>
            <a:off x="628650" y="1690689"/>
            <a:ext cx="6696075" cy="1108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Workplace injuries can be </a:t>
            </a:r>
            <a:r>
              <a:rPr lang="en-US" b="1" dirty="0"/>
              <a:t>costly</a:t>
            </a:r>
            <a:r>
              <a:rPr lang="en-US" dirty="0"/>
              <a:t> and </a:t>
            </a:r>
            <a:r>
              <a:rPr lang="en-US" b="1" dirty="0"/>
              <a:t>time-consuming</a:t>
            </a:r>
            <a:r>
              <a:rPr lang="en-US" dirty="0"/>
              <a:t> for our business and </a:t>
            </a:r>
            <a:r>
              <a:rPr lang="en-US" b="1" dirty="0"/>
              <a:t>stressful</a:t>
            </a:r>
            <a:r>
              <a:rPr lang="en-US" dirty="0"/>
              <a:t> for injured employees.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sz="1800" b="1" i="1" dirty="0">
              <a:solidFill>
                <a:schemeClr val="accent1"/>
              </a:solidFill>
            </a:endParaRPr>
          </a:p>
        </p:txBody>
      </p:sp>
    </p:spTree>
    <p:extLst>
      <p:ext uri="{BB962C8B-B14F-4D97-AF65-F5344CB8AC3E}">
        <p14:creationId xmlns:p14="http://schemas.microsoft.com/office/powerpoint/2010/main" val="187541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466-48D3-49D8-8B09-A5CA8D9374D6}"/>
              </a:ext>
            </a:extLst>
          </p:cNvPr>
          <p:cNvSpPr>
            <a:spLocks noGrp="1"/>
          </p:cNvSpPr>
          <p:nvPr>
            <p:ph type="title"/>
          </p:nvPr>
        </p:nvSpPr>
        <p:spPr/>
        <p:txBody>
          <a:bodyPr/>
          <a:lstStyle/>
          <a:p>
            <a:r>
              <a:rPr lang="en-US" dirty="0"/>
              <a:t>Benefits of return to work</a:t>
            </a:r>
          </a:p>
        </p:txBody>
      </p:sp>
      <p:sp>
        <p:nvSpPr>
          <p:cNvPr id="3" name="Content Placeholder 2">
            <a:extLst>
              <a:ext uri="{FF2B5EF4-FFF2-40B4-BE49-F238E27FC236}">
                <a16:creationId xmlns:a16="http://schemas.microsoft.com/office/drawing/2014/main" id="{DC1E20A3-E39B-45A8-AD53-767D2184A102}"/>
              </a:ext>
            </a:extLst>
          </p:cNvPr>
          <p:cNvSpPr>
            <a:spLocks noGrp="1"/>
          </p:cNvSpPr>
          <p:nvPr>
            <p:ph idx="1"/>
          </p:nvPr>
        </p:nvSpPr>
        <p:spPr/>
        <p:txBody>
          <a:bodyPr/>
          <a:lstStyle/>
          <a:p>
            <a:r>
              <a:rPr lang="en-US" b="1" dirty="0"/>
              <a:t>Reduce costs</a:t>
            </a:r>
            <a:r>
              <a:rPr lang="en-US" dirty="0"/>
              <a:t>, those that are obvious and not so obvious</a:t>
            </a:r>
          </a:p>
          <a:p>
            <a:r>
              <a:rPr lang="en-US" b="1" dirty="0"/>
              <a:t>Improve communication </a:t>
            </a:r>
            <a:r>
              <a:rPr lang="en-US" dirty="0"/>
              <a:t>between us, our injured employee, the medical provider(s) and our workers’ comp company</a:t>
            </a:r>
          </a:p>
          <a:p>
            <a:r>
              <a:rPr lang="en-US" b="1" dirty="0"/>
              <a:t>Boost employee confidence</a:t>
            </a:r>
            <a:r>
              <a:rPr lang="en-US" dirty="0"/>
              <a:t>—our staff will see that we have a plan in place in case they are injured</a:t>
            </a:r>
          </a:p>
          <a:p>
            <a:r>
              <a:rPr lang="en-US" b="1" dirty="0"/>
              <a:t>Increase our knowledge </a:t>
            </a:r>
            <a:r>
              <a:rPr lang="en-US" dirty="0"/>
              <a:t>to help injured workers recover</a:t>
            </a:r>
          </a:p>
          <a:p>
            <a:r>
              <a:rPr lang="en-US" b="1" dirty="0"/>
              <a:t>Decrease injured worker fear </a:t>
            </a:r>
            <a:r>
              <a:rPr lang="en-US" dirty="0"/>
              <a:t>and uncertainty</a:t>
            </a:r>
          </a:p>
          <a:p>
            <a:r>
              <a:rPr lang="en-US" b="1" dirty="0"/>
              <a:t>Maintain productivity</a:t>
            </a:r>
            <a:r>
              <a:rPr lang="en-US" dirty="0"/>
              <a:t> in our workplace</a:t>
            </a:r>
          </a:p>
          <a:p>
            <a:r>
              <a:rPr lang="en-US" b="1" dirty="0"/>
              <a:t>Avoid legal costs</a:t>
            </a:r>
            <a:r>
              <a:rPr lang="en-US" dirty="0"/>
              <a:t>—employees who are healing and getting back on the job are less likely to hire an attorney</a:t>
            </a:r>
          </a:p>
        </p:txBody>
      </p:sp>
    </p:spTree>
    <p:extLst>
      <p:ext uri="{BB962C8B-B14F-4D97-AF65-F5344CB8AC3E}">
        <p14:creationId xmlns:p14="http://schemas.microsoft.com/office/powerpoint/2010/main" val="355606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0AAC-35D9-4F74-BAE3-8A30CC273D71}"/>
              </a:ext>
            </a:extLst>
          </p:cNvPr>
          <p:cNvSpPr>
            <a:spLocks noGrp="1"/>
          </p:cNvSpPr>
          <p:nvPr>
            <p:ph type="title"/>
          </p:nvPr>
        </p:nvSpPr>
        <p:spPr/>
        <p:txBody>
          <a:bodyPr/>
          <a:lstStyle/>
          <a:p>
            <a:r>
              <a:rPr lang="en-US" dirty="0"/>
              <a:t>Workplace injury costs can add up</a:t>
            </a:r>
          </a:p>
        </p:txBody>
      </p:sp>
      <p:sp>
        <p:nvSpPr>
          <p:cNvPr id="3" name="Content Placeholder 2">
            <a:extLst>
              <a:ext uri="{FF2B5EF4-FFF2-40B4-BE49-F238E27FC236}">
                <a16:creationId xmlns:a16="http://schemas.microsoft.com/office/drawing/2014/main" id="{A5D5CAE5-8113-4C1C-B198-4556B59F9A95}"/>
              </a:ext>
            </a:extLst>
          </p:cNvPr>
          <p:cNvSpPr>
            <a:spLocks noGrp="1"/>
          </p:cNvSpPr>
          <p:nvPr>
            <p:ph idx="1"/>
          </p:nvPr>
        </p:nvSpPr>
        <p:spPr>
          <a:xfrm>
            <a:off x="628650" y="1825625"/>
            <a:ext cx="7886700" cy="4351338"/>
          </a:xfrm>
        </p:spPr>
        <p:txBody>
          <a:bodyPr>
            <a:normAutofit fontScale="85000" lnSpcReduction="10000"/>
          </a:bodyPr>
          <a:lstStyle/>
          <a:p>
            <a:pPr marL="0" indent="0">
              <a:lnSpc>
                <a:spcPct val="110000"/>
              </a:lnSpc>
              <a:buNone/>
            </a:pPr>
            <a:r>
              <a:rPr lang="en-US" b="1" dirty="0"/>
              <a:t>Workplace injuries lead to obvious expenses that, although usually included in the claim costs managed by our workers’ comp company, can impact our future premium:</a:t>
            </a:r>
            <a:endParaRPr lang="en-US" dirty="0"/>
          </a:p>
          <a:p>
            <a:r>
              <a:rPr lang="en-US" dirty="0"/>
              <a:t>Wage-loss (indemnity) payments</a:t>
            </a:r>
          </a:p>
          <a:p>
            <a:r>
              <a:rPr lang="en-US" dirty="0"/>
              <a:t>Medical costs</a:t>
            </a:r>
          </a:p>
          <a:p>
            <a:r>
              <a:rPr lang="en-US" dirty="0"/>
              <a:t>Possible legal fees</a:t>
            </a:r>
          </a:p>
          <a:p>
            <a:pPr marL="0" indent="0">
              <a:buNone/>
            </a:pPr>
            <a:endParaRPr lang="en-US" dirty="0"/>
          </a:p>
          <a:p>
            <a:pPr marL="0" indent="0">
              <a:lnSpc>
                <a:spcPct val="110000"/>
              </a:lnSpc>
              <a:buNone/>
            </a:pPr>
            <a:r>
              <a:rPr lang="en-US" b="1" dirty="0"/>
              <a:t>...and some potential hidden costs that we are directly responsible for, such as:</a:t>
            </a:r>
          </a:p>
          <a:p>
            <a:r>
              <a:rPr lang="en-US" dirty="0"/>
              <a:t>New employee hiring and training</a:t>
            </a:r>
          </a:p>
          <a:p>
            <a:r>
              <a:rPr lang="en-US" dirty="0"/>
              <a:t>Lost productivity</a:t>
            </a:r>
          </a:p>
          <a:p>
            <a:pPr marL="0" indent="0">
              <a:buNone/>
            </a:pPr>
            <a:endParaRPr lang="en-US" dirty="0"/>
          </a:p>
          <a:p>
            <a:pPr marL="0" indent="0">
              <a:buNone/>
            </a:pPr>
            <a:r>
              <a:rPr lang="en-US" b="1" dirty="0"/>
              <a:t>All of these expenses can be lowered through a return-to-work program. . .</a:t>
            </a:r>
          </a:p>
          <a:p>
            <a:pPr marL="0" indent="0">
              <a:buNone/>
            </a:pPr>
            <a:endParaRPr lang="en-US" b="1" dirty="0"/>
          </a:p>
        </p:txBody>
      </p:sp>
    </p:spTree>
    <p:extLst>
      <p:ext uri="{BB962C8B-B14F-4D97-AF65-F5344CB8AC3E}">
        <p14:creationId xmlns:p14="http://schemas.microsoft.com/office/powerpoint/2010/main" val="31153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BE54-030A-4994-8565-29FD7366FFF4}"/>
              </a:ext>
            </a:extLst>
          </p:cNvPr>
          <p:cNvSpPr>
            <a:spLocks noGrp="1"/>
          </p:cNvSpPr>
          <p:nvPr>
            <p:ph type="title"/>
          </p:nvPr>
        </p:nvSpPr>
        <p:spPr>
          <a:xfrm>
            <a:off x="628650" y="214406"/>
            <a:ext cx="7886700" cy="1325563"/>
          </a:xfrm>
        </p:spPr>
        <p:txBody>
          <a:bodyPr/>
          <a:lstStyle/>
          <a:p>
            <a:r>
              <a:rPr lang="en-US" dirty="0"/>
              <a:t>How a return-to-work program can save us money</a:t>
            </a:r>
          </a:p>
        </p:txBody>
      </p:sp>
      <p:sp>
        <p:nvSpPr>
          <p:cNvPr id="3" name="Content Placeholder 2">
            <a:extLst>
              <a:ext uri="{FF2B5EF4-FFF2-40B4-BE49-F238E27FC236}">
                <a16:creationId xmlns:a16="http://schemas.microsoft.com/office/drawing/2014/main" id="{DBFE7953-4DB3-45F6-9BF7-D204C3DCBD97}"/>
              </a:ext>
            </a:extLst>
          </p:cNvPr>
          <p:cNvSpPr>
            <a:spLocks noGrp="1"/>
          </p:cNvSpPr>
          <p:nvPr>
            <p:ph idx="1"/>
          </p:nvPr>
        </p:nvSpPr>
        <p:spPr/>
        <p:txBody>
          <a:bodyPr/>
          <a:lstStyle/>
          <a:p>
            <a:pPr marL="0" indent="0">
              <a:buNone/>
            </a:pPr>
            <a:endParaRPr lang="en-US" dirty="0">
              <a:solidFill>
                <a:srgbClr val="FF0000"/>
              </a:solidFill>
            </a:endParaRPr>
          </a:p>
          <a:p>
            <a:pPr marL="0" indent="0">
              <a:buNone/>
            </a:pPr>
            <a:endParaRPr lang="en-US" dirty="0">
              <a:solidFill>
                <a:srgbClr val="FF0000"/>
              </a:solidFill>
            </a:endParaRPr>
          </a:p>
        </p:txBody>
      </p:sp>
      <p:sp>
        <p:nvSpPr>
          <p:cNvPr id="4" name="Callout: Down Arrow 3">
            <a:extLst>
              <a:ext uri="{FF2B5EF4-FFF2-40B4-BE49-F238E27FC236}">
                <a16:creationId xmlns:a16="http://schemas.microsoft.com/office/drawing/2014/main" id="{658803AE-1722-4CBE-93B5-6B5DC3EEF8D6}"/>
              </a:ext>
            </a:extLst>
          </p:cNvPr>
          <p:cNvSpPr/>
          <p:nvPr/>
        </p:nvSpPr>
        <p:spPr>
          <a:xfrm>
            <a:off x="1996610" y="1369100"/>
            <a:ext cx="4833257" cy="1652837"/>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Getting injured workers back to work sooner </a:t>
            </a:r>
            <a:r>
              <a:rPr lang="en-US" b="1" dirty="0"/>
              <a:t>lowers the cost of our claims </a:t>
            </a:r>
            <a:endParaRPr lang="en-US" dirty="0"/>
          </a:p>
        </p:txBody>
      </p:sp>
      <p:sp>
        <p:nvSpPr>
          <p:cNvPr id="5" name="Callout: Down Arrow 4">
            <a:extLst>
              <a:ext uri="{FF2B5EF4-FFF2-40B4-BE49-F238E27FC236}">
                <a16:creationId xmlns:a16="http://schemas.microsoft.com/office/drawing/2014/main" id="{09C7AE5F-256F-45EF-9B1B-530DA0F48536}"/>
              </a:ext>
            </a:extLst>
          </p:cNvPr>
          <p:cNvSpPr/>
          <p:nvPr/>
        </p:nvSpPr>
        <p:spPr>
          <a:xfrm>
            <a:off x="1810925" y="3232774"/>
            <a:ext cx="5215094" cy="1758463"/>
          </a:xfrm>
          <a:prstGeom prst="down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claim costs result in a </a:t>
            </a:r>
            <a:r>
              <a:rPr lang="en-US" b="1" dirty="0"/>
              <a:t>lower experience modification factor (mod)</a:t>
            </a:r>
            <a:r>
              <a:rPr lang="en-US" dirty="0"/>
              <a:t>, which is determined by the history of our workers’ comp claims</a:t>
            </a:r>
          </a:p>
        </p:txBody>
      </p:sp>
      <p:sp>
        <p:nvSpPr>
          <p:cNvPr id="7" name="Rectangle 6">
            <a:extLst>
              <a:ext uri="{FF2B5EF4-FFF2-40B4-BE49-F238E27FC236}">
                <a16:creationId xmlns:a16="http://schemas.microsoft.com/office/drawing/2014/main" id="{21F70D0E-B387-4A92-B44C-5C0F87EEB9F2}"/>
              </a:ext>
            </a:extLst>
          </p:cNvPr>
          <p:cNvSpPr/>
          <p:nvPr/>
        </p:nvSpPr>
        <p:spPr>
          <a:xfrm>
            <a:off x="1575585" y="5262563"/>
            <a:ext cx="58247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reach our end goal—a </a:t>
            </a:r>
            <a:r>
              <a:rPr lang="en-US" b="1" dirty="0"/>
              <a:t>lower premium</a:t>
            </a:r>
            <a:r>
              <a:rPr lang="en-US" dirty="0"/>
              <a:t>! The lower our mod, the lower our premium</a:t>
            </a:r>
          </a:p>
        </p:txBody>
      </p:sp>
    </p:spTree>
    <p:extLst>
      <p:ext uri="{BB962C8B-B14F-4D97-AF65-F5344CB8AC3E}">
        <p14:creationId xmlns:p14="http://schemas.microsoft.com/office/powerpoint/2010/main" val="26159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7C99-31AA-47CC-852E-7405CC6DDEB1}"/>
              </a:ext>
            </a:extLst>
          </p:cNvPr>
          <p:cNvSpPr>
            <a:spLocks noGrp="1"/>
          </p:cNvSpPr>
          <p:nvPr>
            <p:ph type="title"/>
          </p:nvPr>
        </p:nvSpPr>
        <p:spPr>
          <a:xfrm>
            <a:off x="628650" y="299244"/>
            <a:ext cx="7886700" cy="1325563"/>
          </a:xfrm>
        </p:spPr>
        <p:txBody>
          <a:bodyPr/>
          <a:lstStyle/>
          <a:p>
            <a:r>
              <a:rPr lang="en-US" dirty="0"/>
              <a:t>This cost savings is made possible through transitional duty</a:t>
            </a:r>
          </a:p>
        </p:txBody>
      </p:sp>
      <p:sp>
        <p:nvSpPr>
          <p:cNvPr id="3" name="Content Placeholder 2">
            <a:extLst>
              <a:ext uri="{FF2B5EF4-FFF2-40B4-BE49-F238E27FC236}">
                <a16:creationId xmlns:a16="http://schemas.microsoft.com/office/drawing/2014/main" id="{B12AFA2B-620C-440A-BDE4-517ECB7F3E4A}"/>
              </a:ext>
            </a:extLst>
          </p:cNvPr>
          <p:cNvSpPr>
            <a:spLocks noGrp="1"/>
          </p:cNvSpPr>
          <p:nvPr>
            <p:ph idx="1"/>
          </p:nvPr>
        </p:nvSpPr>
        <p:spPr>
          <a:xfrm>
            <a:off x="587828" y="1546225"/>
            <a:ext cx="8229600" cy="2432050"/>
          </a:xfrm>
        </p:spPr>
        <p:txBody>
          <a:bodyPr>
            <a:normAutofit/>
          </a:bodyPr>
          <a:lstStyle/>
          <a:p>
            <a:pPr marL="0" indent="0">
              <a:buNone/>
            </a:pPr>
            <a:r>
              <a:rPr lang="en-US" sz="1600" dirty="0"/>
              <a:t>Often referred to as light duty, transitional duty is one of the most important elements of a return-to-work program. It is </a:t>
            </a:r>
            <a:r>
              <a:rPr lang="en-US" sz="1600" b="1" dirty="0"/>
              <a:t>temporary work offered to an injured employee before reaching full recovery. </a:t>
            </a:r>
            <a:endParaRPr lang="en-US" sz="1600" dirty="0"/>
          </a:p>
          <a:p>
            <a:pPr marL="0" indent="0">
              <a:buNone/>
            </a:pPr>
            <a:r>
              <a:rPr lang="en-US" sz="1600" dirty="0"/>
              <a:t>Transitional duty allows an employee to return to work sooner than he or she would have otherwise. This means the total indemnity costs on the claim will be reduced. </a:t>
            </a:r>
            <a:endParaRPr lang="en-US" sz="1600" dirty="0">
              <a:solidFill>
                <a:srgbClr val="FF0000"/>
              </a:solidFill>
            </a:endParaRPr>
          </a:p>
          <a:p>
            <a:pPr marL="0" indent="0">
              <a:buNone/>
            </a:pPr>
            <a:endParaRPr lang="en-US" dirty="0"/>
          </a:p>
        </p:txBody>
      </p:sp>
      <p:sp>
        <p:nvSpPr>
          <p:cNvPr id="4" name="Oval 3">
            <a:extLst>
              <a:ext uri="{FF2B5EF4-FFF2-40B4-BE49-F238E27FC236}">
                <a16:creationId xmlns:a16="http://schemas.microsoft.com/office/drawing/2014/main" id="{C5941255-4E7D-46E8-BB76-5E368B684F4D}"/>
              </a:ext>
            </a:extLst>
          </p:cNvPr>
          <p:cNvSpPr/>
          <p:nvPr/>
        </p:nvSpPr>
        <p:spPr>
          <a:xfrm>
            <a:off x="1581150" y="3055939"/>
            <a:ext cx="5819776" cy="15081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Employees can recover </a:t>
            </a:r>
            <a:r>
              <a:rPr lang="en-US" b="1" dirty="0">
                <a:ln w="0"/>
                <a:solidFill>
                  <a:schemeClr val="tx1"/>
                </a:solidFill>
                <a:effectLst>
                  <a:outerShdw blurRad="38100" dist="19050" dir="2700000" algn="tl" rotWithShape="0">
                    <a:schemeClr val="dk1">
                      <a:alpha val="40000"/>
                    </a:schemeClr>
                  </a:outerShdw>
                </a:effectLst>
              </a:rPr>
              <a:t>three times faster </a:t>
            </a:r>
            <a:r>
              <a:rPr lang="en-US" dirty="0">
                <a:ln w="0"/>
                <a:solidFill>
                  <a:schemeClr val="tx1"/>
                </a:solidFill>
                <a:effectLst>
                  <a:outerShdw blurRad="38100" dist="19050" dir="2700000" algn="tl" rotWithShape="0">
                    <a:schemeClr val="dk1">
                      <a:alpha val="40000"/>
                    </a:schemeClr>
                  </a:outerShdw>
                </a:effectLst>
              </a:rPr>
              <a:t>when back at work in a transitional role—and claim costs may be reduced by up to </a:t>
            </a:r>
            <a:r>
              <a:rPr lang="en-US" b="1" dirty="0">
                <a:ln w="0"/>
                <a:solidFill>
                  <a:schemeClr val="tx1"/>
                </a:solidFill>
                <a:effectLst>
                  <a:outerShdw blurRad="38100" dist="19050" dir="2700000" algn="tl" rotWithShape="0">
                    <a:schemeClr val="dk1">
                      <a:alpha val="40000"/>
                    </a:schemeClr>
                  </a:outerShdw>
                </a:effectLst>
              </a:rPr>
              <a:t>70 percent</a:t>
            </a:r>
            <a:r>
              <a:rPr lang="en-US" dirty="0">
                <a:ln w="0"/>
                <a:solidFill>
                  <a:schemeClr val="tx1"/>
                </a:solidFill>
                <a:effectLst>
                  <a:outerShdw blurRad="38100" dist="19050" dir="2700000" algn="tl" rotWithShape="0">
                    <a:schemeClr val="dk1">
                      <a:alpha val="40000"/>
                    </a:schemeClr>
                  </a:outerShdw>
                </a:effectLst>
              </a:rPr>
              <a:t>.*</a:t>
            </a:r>
          </a:p>
        </p:txBody>
      </p:sp>
      <p:sp>
        <p:nvSpPr>
          <p:cNvPr id="5" name="Content Placeholder 2">
            <a:extLst>
              <a:ext uri="{FF2B5EF4-FFF2-40B4-BE49-F238E27FC236}">
                <a16:creationId xmlns:a16="http://schemas.microsoft.com/office/drawing/2014/main" id="{1C22DEFE-8164-4FE5-BEC5-9E4A24E17AB3}"/>
              </a:ext>
            </a:extLst>
          </p:cNvPr>
          <p:cNvSpPr txBox="1">
            <a:spLocks/>
          </p:cNvSpPr>
          <p:nvPr/>
        </p:nvSpPr>
        <p:spPr>
          <a:xfrm>
            <a:off x="587828" y="4829176"/>
            <a:ext cx="8229600" cy="2317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Getting back to work sooner can also expedite healing and improve the mental health of the employee while recovering.</a:t>
            </a:r>
          </a:p>
          <a:p>
            <a:pPr marL="0" indent="0">
              <a:buFont typeface="Arial" panose="020B0604020202020204" pitchFamily="34" charset="0"/>
              <a:buNone/>
            </a:pPr>
            <a:r>
              <a:rPr lang="en-US" sz="1600" dirty="0"/>
              <a:t>Plus, the longer the employee is away from work, the more likely he or she will not return.</a:t>
            </a:r>
          </a:p>
        </p:txBody>
      </p:sp>
      <p:sp>
        <p:nvSpPr>
          <p:cNvPr id="6" name="Content Placeholder 2">
            <a:extLst>
              <a:ext uri="{FF2B5EF4-FFF2-40B4-BE49-F238E27FC236}">
                <a16:creationId xmlns:a16="http://schemas.microsoft.com/office/drawing/2014/main" id="{3A39DCDD-1EDF-4E5D-8B56-DB4312807A49}"/>
              </a:ext>
            </a:extLst>
          </p:cNvPr>
          <p:cNvSpPr txBox="1">
            <a:spLocks/>
          </p:cNvSpPr>
          <p:nvPr/>
        </p:nvSpPr>
        <p:spPr>
          <a:xfrm>
            <a:off x="628650" y="5713410"/>
            <a:ext cx="8201026" cy="99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sz="900" dirty="0"/>
              <a:t>* Vogt, Barry. “Nonprofit Return to Work Programs: An Easy Way to Get Injured Workers Moving Again.” </a:t>
            </a:r>
            <a:r>
              <a:rPr lang="en-US" sz="900" i="1" dirty="0"/>
              <a:t>Risk &amp; Insurance</a:t>
            </a:r>
            <a:r>
              <a:rPr lang="en-US" sz="900" dirty="0"/>
              <a:t>, Oct. 8, 2018, </a:t>
            </a:r>
            <a:r>
              <a:rPr lang="en-US" sz="900" u="sng" dirty="0">
                <a:hlinkClick r:id="rId2"/>
              </a:rPr>
              <a:t>riskandinsurance.com/nonprofit-return-to-work-programs/</a:t>
            </a:r>
            <a:r>
              <a:rPr lang="en-US" sz="900" dirty="0"/>
              <a:t> (Accessed May 5, 2020).  </a:t>
            </a:r>
          </a:p>
          <a:p>
            <a:pPr marL="0" indent="0">
              <a:buFont typeface="Arial" panose="020B0604020202020204" pitchFamily="34" charset="0"/>
              <a:buNone/>
            </a:pPr>
            <a:r>
              <a:rPr lang="en-US" sz="900" dirty="0"/>
              <a:t>.</a:t>
            </a:r>
          </a:p>
        </p:txBody>
      </p:sp>
    </p:spTree>
    <p:extLst>
      <p:ext uri="{BB962C8B-B14F-4D97-AF65-F5344CB8AC3E}">
        <p14:creationId xmlns:p14="http://schemas.microsoft.com/office/powerpoint/2010/main" val="144300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78FB-7A02-4A86-BB1B-7F49C1357C0B}"/>
              </a:ext>
            </a:extLst>
          </p:cNvPr>
          <p:cNvSpPr>
            <a:spLocks noGrp="1"/>
          </p:cNvSpPr>
          <p:nvPr>
            <p:ph type="title"/>
          </p:nvPr>
        </p:nvSpPr>
        <p:spPr>
          <a:xfrm>
            <a:off x="628650" y="365126"/>
            <a:ext cx="7886700" cy="1325563"/>
          </a:xfrm>
        </p:spPr>
        <p:txBody>
          <a:bodyPr anchor="ctr">
            <a:normAutofit/>
          </a:bodyPr>
          <a:lstStyle/>
          <a:p>
            <a:r>
              <a:rPr lang="en-US" dirty="0"/>
              <a:t>Selecting the right transitional duty jobs</a:t>
            </a:r>
          </a:p>
        </p:txBody>
      </p:sp>
      <p:sp>
        <p:nvSpPr>
          <p:cNvPr id="3" name="Content Placeholder 2">
            <a:extLst>
              <a:ext uri="{FF2B5EF4-FFF2-40B4-BE49-F238E27FC236}">
                <a16:creationId xmlns:a16="http://schemas.microsoft.com/office/drawing/2014/main" id="{7400FCC7-E758-423C-B81C-A2050AC7299D}"/>
              </a:ext>
            </a:extLst>
          </p:cNvPr>
          <p:cNvSpPr>
            <a:spLocks noGrp="1"/>
          </p:cNvSpPr>
          <p:nvPr>
            <p:ph sz="half" idx="1"/>
          </p:nvPr>
        </p:nvSpPr>
        <p:spPr>
          <a:xfrm>
            <a:off x="628650" y="1807919"/>
            <a:ext cx="3943350" cy="4486274"/>
          </a:xfrm>
        </p:spPr>
        <p:txBody>
          <a:bodyPr>
            <a:normAutofit fontScale="92500" lnSpcReduction="10000"/>
          </a:bodyPr>
          <a:lstStyle/>
          <a:p>
            <a:pPr marL="0" indent="0">
              <a:buNone/>
            </a:pPr>
            <a:r>
              <a:rPr lang="en-US" sz="1800" dirty="0"/>
              <a:t>A return-to-work program helps identify appropriate transitional duty assignments for each employee, so we’ll be ready when an injury occurs.</a:t>
            </a:r>
          </a:p>
          <a:p>
            <a:pPr marL="0" indent="0">
              <a:buNone/>
            </a:pPr>
            <a:endParaRPr lang="en-US" sz="1800" dirty="0"/>
          </a:p>
          <a:p>
            <a:pPr marL="0" indent="0">
              <a:buNone/>
            </a:pPr>
            <a:r>
              <a:rPr lang="en-US" sz="1800" dirty="0"/>
              <a:t>We may offer </a:t>
            </a:r>
            <a:r>
              <a:rPr lang="en-US" sz="1800" b="1" dirty="0"/>
              <a:t>modified work</a:t>
            </a:r>
            <a:r>
              <a:rPr lang="en-US" sz="1800" dirty="0"/>
              <a:t>—temporary modifications to regular duties to remove or change elements that exceed current abilities</a:t>
            </a:r>
          </a:p>
          <a:p>
            <a:pPr marL="0" indent="0">
              <a:buNone/>
            </a:pPr>
            <a:endParaRPr lang="en-US" sz="1800" dirty="0"/>
          </a:p>
          <a:p>
            <a:pPr marL="0" indent="0">
              <a:buNone/>
            </a:pPr>
            <a:r>
              <a:rPr lang="en-US" sz="1800" dirty="0"/>
              <a:t>OR</a:t>
            </a:r>
          </a:p>
          <a:p>
            <a:pPr marL="0" indent="0">
              <a:buNone/>
            </a:pPr>
            <a:endParaRPr lang="en-US" sz="1800" dirty="0"/>
          </a:p>
          <a:p>
            <a:pPr marL="0" indent="0">
              <a:buNone/>
            </a:pPr>
            <a:r>
              <a:rPr lang="en-US" sz="1800" b="1" dirty="0"/>
              <a:t>alternate work</a:t>
            </a:r>
            <a:r>
              <a:rPr lang="en-US" sz="1800" dirty="0"/>
              <a:t>—temporary reassignment to another position, or different type of work, within current physical abilities</a:t>
            </a:r>
            <a:r>
              <a:rPr lang="en-US" sz="1600" dirty="0"/>
              <a:t>.</a:t>
            </a:r>
          </a:p>
          <a:p>
            <a:pPr marL="0" indent="0">
              <a:buNone/>
            </a:pPr>
            <a:endParaRPr lang="en-US" sz="1400" dirty="0"/>
          </a:p>
          <a:p>
            <a:pPr marL="0" indent="0">
              <a:buNone/>
            </a:pPr>
            <a:endParaRPr lang="en-US" sz="1400" dirty="0"/>
          </a:p>
        </p:txBody>
      </p:sp>
      <p:pic>
        <p:nvPicPr>
          <p:cNvPr id="5" name="Picture 4" descr="A person sitting at a desk&#10;&#10;Description automatically generated">
            <a:extLst>
              <a:ext uri="{FF2B5EF4-FFF2-40B4-BE49-F238E27FC236}">
                <a16:creationId xmlns:a16="http://schemas.microsoft.com/office/drawing/2014/main" id="{E05D32AE-E7F1-42A0-BA6C-DB6F0FC9B86A}"/>
              </a:ext>
            </a:extLst>
          </p:cNvPr>
          <p:cNvPicPr>
            <a:picLocks noChangeAspect="1"/>
          </p:cNvPicPr>
          <p:nvPr/>
        </p:nvPicPr>
        <p:blipFill rotWithShape="1">
          <a:blip r:embed="rId2"/>
          <a:srcRect l="10690" r="-3" b="-3"/>
          <a:stretch/>
        </p:blipFill>
        <p:spPr>
          <a:xfrm>
            <a:off x="4629150" y="1825625"/>
            <a:ext cx="3886200" cy="4351338"/>
          </a:xfrm>
          <a:prstGeom prst="rect">
            <a:avLst/>
          </a:prstGeom>
          <a:noFill/>
        </p:spPr>
      </p:pic>
    </p:spTree>
    <p:extLst>
      <p:ext uri="{BB962C8B-B14F-4D97-AF65-F5344CB8AC3E}">
        <p14:creationId xmlns:p14="http://schemas.microsoft.com/office/powerpoint/2010/main" val="154160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017E-37FD-41F7-8B91-771F166D5B7C}"/>
              </a:ext>
            </a:extLst>
          </p:cNvPr>
          <p:cNvSpPr>
            <a:spLocks noGrp="1"/>
          </p:cNvSpPr>
          <p:nvPr>
            <p:ph type="title"/>
          </p:nvPr>
        </p:nvSpPr>
        <p:spPr>
          <a:xfrm>
            <a:off x="628650" y="365126"/>
            <a:ext cx="7886700" cy="1325563"/>
          </a:xfrm>
        </p:spPr>
        <p:txBody>
          <a:bodyPr anchor="ctr">
            <a:normAutofit/>
          </a:bodyPr>
          <a:lstStyle/>
          <a:p>
            <a:r>
              <a:rPr lang="en-US" dirty="0"/>
              <a:t>Transitional duty ideas</a:t>
            </a:r>
          </a:p>
        </p:txBody>
      </p:sp>
      <p:sp>
        <p:nvSpPr>
          <p:cNvPr id="3" name="Content Placeholder 2">
            <a:extLst>
              <a:ext uri="{FF2B5EF4-FFF2-40B4-BE49-F238E27FC236}">
                <a16:creationId xmlns:a16="http://schemas.microsoft.com/office/drawing/2014/main" id="{A0484486-EDF8-4482-98C1-EFE750EC77B7}"/>
              </a:ext>
            </a:extLst>
          </p:cNvPr>
          <p:cNvSpPr>
            <a:spLocks noGrp="1"/>
          </p:cNvSpPr>
          <p:nvPr>
            <p:ph sz="half" idx="1"/>
          </p:nvPr>
        </p:nvSpPr>
        <p:spPr>
          <a:xfrm>
            <a:off x="628650" y="1825625"/>
            <a:ext cx="3886200" cy="4351338"/>
          </a:xfrm>
        </p:spPr>
        <p:txBody>
          <a:bodyPr>
            <a:normAutofit/>
          </a:bodyPr>
          <a:lstStyle/>
          <a:p>
            <a:pPr marL="0" indent="0">
              <a:buNone/>
            </a:pPr>
            <a:r>
              <a:rPr lang="en-US" dirty="0"/>
              <a:t>To find lists of transitional duty ideas by industry, go </a:t>
            </a:r>
            <a:r>
              <a:rPr lang="en-US" dirty="0">
                <a:hlinkClick r:id="rId2"/>
              </a:rPr>
              <a:t>here</a:t>
            </a:r>
            <a:r>
              <a:rPr lang="en-US" dirty="0"/>
              <a:t>. </a:t>
            </a:r>
          </a:p>
          <a:p>
            <a:pPr marL="0" indent="0">
              <a:buNone/>
            </a:pPr>
            <a:endParaRPr lang="en-US" dirty="0"/>
          </a:p>
          <a:p>
            <a:pPr marL="0" indent="0">
              <a:buNone/>
            </a:pPr>
            <a:r>
              <a:rPr lang="en-US" b="1" dirty="0"/>
              <a:t>Examples:</a:t>
            </a:r>
          </a:p>
          <a:p>
            <a:pPr marL="0" indent="0">
              <a:buNone/>
            </a:pPr>
            <a:endParaRPr lang="en-US" dirty="0"/>
          </a:p>
          <a:p>
            <a:pPr marL="0" indent="0">
              <a:buNone/>
            </a:pPr>
            <a:r>
              <a:rPr lang="en-US" b="1" dirty="0">
                <a:solidFill>
                  <a:srgbClr val="FF0000"/>
                </a:solidFill>
              </a:rPr>
              <a:t>Your industry</a:t>
            </a:r>
          </a:p>
          <a:p>
            <a:pPr marL="0" indent="0">
              <a:buNone/>
            </a:pPr>
            <a:r>
              <a:rPr lang="en-US" dirty="0">
                <a:solidFill>
                  <a:srgbClr val="FF0000"/>
                </a:solidFill>
              </a:rPr>
              <a:t>Idea 1</a:t>
            </a:r>
          </a:p>
          <a:p>
            <a:pPr marL="0" indent="0">
              <a:buNone/>
            </a:pPr>
            <a:r>
              <a:rPr lang="en-US" dirty="0">
                <a:solidFill>
                  <a:srgbClr val="FF0000"/>
                </a:solidFill>
              </a:rPr>
              <a:t>Idea 2	</a:t>
            </a:r>
          </a:p>
          <a:p>
            <a:pPr marL="0" indent="0">
              <a:buNone/>
            </a:pPr>
            <a:r>
              <a:rPr lang="en-US" dirty="0">
                <a:solidFill>
                  <a:srgbClr val="FF0000"/>
                </a:solidFill>
              </a:rPr>
              <a:t>Idea 3</a:t>
            </a:r>
          </a:p>
          <a:p>
            <a:pPr marL="0" indent="0">
              <a:buNone/>
            </a:pPr>
            <a:r>
              <a:rPr lang="en-US" dirty="0">
                <a:solidFill>
                  <a:srgbClr val="FF0000"/>
                </a:solidFill>
              </a:rPr>
              <a:t>Idea 4</a:t>
            </a:r>
          </a:p>
        </p:txBody>
      </p:sp>
      <p:sp>
        <p:nvSpPr>
          <p:cNvPr id="8" name="Content Placeholder 3">
            <a:extLst>
              <a:ext uri="{FF2B5EF4-FFF2-40B4-BE49-F238E27FC236}">
                <a16:creationId xmlns:a16="http://schemas.microsoft.com/office/drawing/2014/main" id="{0BE9A359-BCD7-46F1-9BAD-FD0C9EAD965F}"/>
              </a:ext>
            </a:extLst>
          </p:cNvPr>
          <p:cNvSpPr>
            <a:spLocks noGrp="1"/>
          </p:cNvSpPr>
          <p:nvPr>
            <p:ph sz="half" idx="2"/>
          </p:nvPr>
        </p:nvSpPr>
        <p:spPr>
          <a:xfrm>
            <a:off x="4629150" y="1825625"/>
            <a:ext cx="3886200" cy="4351338"/>
          </a:xfrm>
        </p:spPr>
        <p:txBody>
          <a:bodyPr/>
          <a:lstStyle/>
          <a:p>
            <a:endParaRPr lang="en-US" dirty="0"/>
          </a:p>
          <a:p>
            <a:endParaRPr lang="en-US" dirty="0"/>
          </a:p>
          <a:p>
            <a:pPr marL="0" indent="0">
              <a:buNone/>
            </a:pPr>
            <a:r>
              <a:rPr lang="en-US" dirty="0">
                <a:solidFill>
                  <a:srgbClr val="FF0000"/>
                </a:solidFill>
              </a:rPr>
              <a:t>POLICYHOLDERS:</a:t>
            </a:r>
          </a:p>
          <a:p>
            <a:pPr marL="0" indent="0">
              <a:buNone/>
            </a:pPr>
            <a:r>
              <a:rPr lang="en-US" dirty="0">
                <a:solidFill>
                  <a:srgbClr val="FF0000"/>
                </a:solidFill>
              </a:rPr>
              <a:t>ADD AN IMAGE OF A TRANSITIONAL DUTY IDEA IN YOUR INDUSTRY.</a:t>
            </a:r>
          </a:p>
        </p:txBody>
      </p:sp>
    </p:spTree>
    <p:extLst>
      <p:ext uri="{BB962C8B-B14F-4D97-AF65-F5344CB8AC3E}">
        <p14:creationId xmlns:p14="http://schemas.microsoft.com/office/powerpoint/2010/main" val="17616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0A70-DD8E-4994-97C8-FD19602EE81E}"/>
              </a:ext>
            </a:extLst>
          </p:cNvPr>
          <p:cNvSpPr>
            <a:spLocks noGrp="1"/>
          </p:cNvSpPr>
          <p:nvPr>
            <p:ph type="title"/>
          </p:nvPr>
        </p:nvSpPr>
        <p:spPr>
          <a:xfrm>
            <a:off x="628650" y="365126"/>
            <a:ext cx="7886700" cy="1325563"/>
          </a:xfrm>
        </p:spPr>
        <p:txBody>
          <a:bodyPr anchor="ctr">
            <a:normAutofit/>
          </a:bodyPr>
          <a:lstStyle/>
          <a:p>
            <a:r>
              <a:rPr lang="en-US"/>
              <a:t>Summit is our workers’ comp company…</a:t>
            </a:r>
          </a:p>
        </p:txBody>
      </p:sp>
      <p:pic>
        <p:nvPicPr>
          <p:cNvPr id="5" name="Picture 4" descr="A person sitting at a table using a computer&#10;&#10;Description automatically generated">
            <a:extLst>
              <a:ext uri="{FF2B5EF4-FFF2-40B4-BE49-F238E27FC236}">
                <a16:creationId xmlns:a16="http://schemas.microsoft.com/office/drawing/2014/main" id="{1FD247C4-9607-4C0E-B996-1423C02EC066}"/>
              </a:ext>
            </a:extLst>
          </p:cNvPr>
          <p:cNvPicPr>
            <a:picLocks noChangeAspect="1"/>
          </p:cNvPicPr>
          <p:nvPr/>
        </p:nvPicPr>
        <p:blipFill rotWithShape="1">
          <a:blip r:embed="rId2"/>
          <a:srcRect r="3" b="70"/>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649D88F2-7134-44AC-B927-B7CA518A3E62}"/>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r>
              <a:rPr lang="en-US" dirty="0"/>
              <a:t>And </a:t>
            </a:r>
            <a:r>
              <a:rPr lang="en-US" b="1" dirty="0"/>
              <a:t>Back2work</a:t>
            </a:r>
            <a:r>
              <a:rPr lang="en-US" b="1" baseline="30000" dirty="0"/>
              <a:t>®</a:t>
            </a:r>
            <a:r>
              <a:rPr lang="en-US" dirty="0"/>
              <a:t> is Summit’s return-to-work program. </a:t>
            </a:r>
          </a:p>
          <a:p>
            <a:pPr marL="0" indent="0">
              <a:buNone/>
            </a:pPr>
            <a:endParaRPr lang="en-US" dirty="0"/>
          </a:p>
          <a:p>
            <a:pPr marL="0" indent="0">
              <a:buNone/>
            </a:pPr>
            <a:r>
              <a:rPr lang="en-US" dirty="0"/>
              <a:t>With a little help from the </a:t>
            </a:r>
            <a:r>
              <a:rPr lang="en-US" i="1" dirty="0"/>
              <a:t>people </a:t>
            </a:r>
            <a:r>
              <a:rPr lang="en-US" dirty="0"/>
              <a:t>who</a:t>
            </a:r>
            <a:r>
              <a:rPr lang="en-US" i="1" dirty="0"/>
              <a:t> know </a:t>
            </a:r>
            <a:r>
              <a:rPr lang="en-US" dirty="0"/>
              <a:t>works’ comp</a:t>
            </a:r>
            <a:r>
              <a:rPr lang="en-US" baseline="30000" dirty="0"/>
              <a:t>®</a:t>
            </a:r>
            <a:r>
              <a:rPr lang="en-US" dirty="0"/>
              <a:t>, we can have a plan for injuries that our employees are confident in. It’s all about being proactive.</a:t>
            </a:r>
          </a:p>
          <a:p>
            <a:pPr marL="0" indent="0">
              <a:buNone/>
            </a:pPr>
            <a:endParaRPr lang="en-US" dirty="0"/>
          </a:p>
        </p:txBody>
      </p:sp>
    </p:spTree>
    <p:extLst>
      <p:ext uri="{BB962C8B-B14F-4D97-AF65-F5344CB8AC3E}">
        <p14:creationId xmlns:p14="http://schemas.microsoft.com/office/powerpoint/2010/main" val="278273289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EFFFF"/>
      </a:lt1>
      <a:dk2>
        <a:srgbClr val="235198"/>
      </a:dk2>
      <a:lt2>
        <a:srgbClr val="A6A6A6"/>
      </a:lt2>
      <a:accent1>
        <a:srgbClr val="103B69"/>
      </a:accent1>
      <a:accent2>
        <a:srgbClr val="9CB9D4"/>
      </a:accent2>
      <a:accent3>
        <a:srgbClr val="008AB9"/>
      </a:accent3>
      <a:accent4>
        <a:srgbClr val="4CAA50"/>
      </a:accent4>
      <a:accent5>
        <a:srgbClr val="EDB111"/>
      </a:accent5>
      <a:accent6>
        <a:srgbClr val="FE5341"/>
      </a:accent6>
      <a:hlink>
        <a:srgbClr val="235198"/>
      </a:hlink>
      <a:folHlink>
        <a:srgbClr val="A6A6A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295 Back2work Insured PowerPoint Template_For MGMT" id="{9CA3F543-D1AD-4ACD-9751-D90A057DA90A}" vid="{B911BF65-BDB1-4F92-93AA-B011B91F2AC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93d3d91-76f4-4c0f-9b0d-c8775f3c3bff">K7QU45S67PUU-1643383621-55</_dlc_DocId>
    <_dlc_DocIdUrl xmlns="093d3d91-76f4-4c0f-9b0d-c8775f3c3bff">
      <Url>http://summitshpt/sites/ResourceCenter/marketing/_layouts/15/DocIdRedir.aspx?ID=K7QU45S67PUU-1643383621-55</Url>
      <Description>K7QU45S67PUU-1643383621-55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19738F0AB6AA445A9E155DF9FA6BED7" ma:contentTypeVersion="2" ma:contentTypeDescription="Create a new document." ma:contentTypeScope="" ma:versionID="45966bd1c7ffc330ff2072751dd7fdff">
  <xsd:schema xmlns:xsd="http://www.w3.org/2001/XMLSchema" xmlns:xs="http://www.w3.org/2001/XMLSchema" xmlns:p="http://schemas.microsoft.com/office/2006/metadata/properties" xmlns:ns2="093d3d91-76f4-4c0f-9b0d-c8775f3c3bff" xmlns:ns3="b553835f-4399-46e9-a5bf-9582e8065786" targetNamespace="http://schemas.microsoft.com/office/2006/metadata/properties" ma:root="true" ma:fieldsID="7aca8fab96f167a2922642e372ececab" ns2:_="" ns3:_="">
    <xsd:import namespace="093d3d91-76f4-4c0f-9b0d-c8775f3c3bff"/>
    <xsd:import namespace="b553835f-4399-46e9-a5bf-9582e806578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d3d91-76f4-4c0f-9b0d-c8775f3c3b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53835f-4399-46e9-a5bf-9582e806578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613F0B-6202-451A-B732-77B78338684B}">
  <ds:schemaRefs>
    <ds:schemaRef ds:uri="http://schemas.microsoft.com/sharepoint/events"/>
  </ds:schemaRefs>
</ds:datastoreItem>
</file>

<file path=customXml/itemProps2.xml><?xml version="1.0" encoding="utf-8"?>
<ds:datastoreItem xmlns:ds="http://schemas.openxmlformats.org/officeDocument/2006/customXml" ds:itemID="{C5CA525C-B6C4-4492-B125-13AF8A390CEB}">
  <ds:schemaRefs>
    <ds:schemaRef ds:uri="http://schemas.microsoft.com/office/2006/metadata/properties"/>
    <ds:schemaRef ds:uri="http://purl.org/dc/terms/"/>
    <ds:schemaRef ds:uri="093d3d91-76f4-4c0f-9b0d-c8775f3c3bff"/>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b553835f-4399-46e9-a5bf-9582e8065786"/>
    <ds:schemaRef ds:uri="http://www.w3.org/XML/1998/namespace"/>
  </ds:schemaRefs>
</ds:datastoreItem>
</file>

<file path=customXml/itemProps3.xml><?xml version="1.0" encoding="utf-8"?>
<ds:datastoreItem xmlns:ds="http://schemas.openxmlformats.org/officeDocument/2006/customXml" ds:itemID="{1B9A8140-81BD-44CB-A361-23B4C0075D9D}">
  <ds:schemaRefs>
    <ds:schemaRef ds:uri="http://schemas.microsoft.com/sharepoint/v3/contenttype/forms"/>
  </ds:schemaRefs>
</ds:datastoreItem>
</file>

<file path=customXml/itemProps4.xml><?xml version="1.0" encoding="utf-8"?>
<ds:datastoreItem xmlns:ds="http://schemas.openxmlformats.org/officeDocument/2006/customXml" ds:itemID="{71E0CE43-8F3E-4566-96B5-BE71A0561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d3d91-76f4-4c0f-9b0d-c8775f3c3bff"/>
    <ds:schemaRef ds:uri="b553835f-4399-46e9-a5bf-9582e8065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1094</Words>
  <Application>Microsoft Office PowerPoint</Application>
  <PresentationFormat>On-screen Show (4:3)</PresentationFormat>
  <Paragraphs>94</Paragraphs>
  <Slides>12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Office Theme</vt:lpstr>
      <vt:lpstr>Acrobat Document</vt:lpstr>
      <vt:lpstr>PowerPoint Presentation</vt:lpstr>
      <vt:lpstr>What is a return-to-work program?</vt:lpstr>
      <vt:lpstr>Benefits of return to work</vt:lpstr>
      <vt:lpstr>Workplace injury costs can add up</vt:lpstr>
      <vt:lpstr>How a return-to-work program can save us money</vt:lpstr>
      <vt:lpstr>This cost savings is made possible through transitional duty</vt:lpstr>
      <vt:lpstr>Selecting the right transitional duty jobs</vt:lpstr>
      <vt:lpstr>Transitional duty ideas</vt:lpstr>
      <vt:lpstr>Summit is our workers’ comp company…</vt:lpstr>
      <vt:lpstr>Summit makes it easy! Here are the steps to start our Back2work program</vt:lpstr>
      <vt:lpstr>Summit resources</vt:lpstr>
      <vt:lpstr>How to contact Summit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a Return-to-Work Program: Information for Leadership</dc:title>
  <dc:creator>Townsend, Sharla</dc:creator>
  <cp:lastModifiedBy>Townsend, Sharla</cp:lastModifiedBy>
  <cp:revision>39</cp:revision>
  <dcterms:created xsi:type="dcterms:W3CDTF">2020-06-17T16:17:05Z</dcterms:created>
  <dcterms:modified xsi:type="dcterms:W3CDTF">2020-11-06T18:34:29Z</dcterms:modified>
</cp:coreProperties>
</file>