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 id="2147483672" r:id="rId5"/>
  </p:sldMasterIdLst>
  <p:notesMasterIdLst>
    <p:notesMasterId r:id="rId50"/>
  </p:notesMasterIdLst>
  <p:sldIdLst>
    <p:sldId id="256" r:id="rId6"/>
    <p:sldId id="272" r:id="rId7"/>
    <p:sldId id="273" r:id="rId8"/>
    <p:sldId id="260" r:id="rId9"/>
    <p:sldId id="314" r:id="rId10"/>
    <p:sldId id="302" r:id="rId11"/>
    <p:sldId id="304" r:id="rId12"/>
    <p:sldId id="303" r:id="rId13"/>
    <p:sldId id="306" r:id="rId14"/>
    <p:sldId id="305" r:id="rId15"/>
    <p:sldId id="266" r:id="rId16"/>
    <p:sldId id="268" r:id="rId17"/>
    <p:sldId id="307" r:id="rId18"/>
    <p:sldId id="315" r:id="rId19"/>
    <p:sldId id="309" r:id="rId20"/>
    <p:sldId id="308" r:id="rId21"/>
    <p:sldId id="322" r:id="rId22"/>
    <p:sldId id="293" r:id="rId23"/>
    <p:sldId id="316" r:id="rId24"/>
    <p:sldId id="310" r:id="rId25"/>
    <p:sldId id="311" r:id="rId26"/>
    <p:sldId id="312" r:id="rId27"/>
    <p:sldId id="313" r:id="rId28"/>
    <p:sldId id="318" r:id="rId29"/>
    <p:sldId id="294" r:id="rId30"/>
    <p:sldId id="295" r:id="rId31"/>
    <p:sldId id="317" r:id="rId32"/>
    <p:sldId id="284" r:id="rId33"/>
    <p:sldId id="270" r:id="rId34"/>
    <p:sldId id="323" r:id="rId35"/>
    <p:sldId id="275" r:id="rId36"/>
    <p:sldId id="324" r:id="rId37"/>
    <p:sldId id="296" r:id="rId38"/>
    <p:sldId id="269" r:id="rId39"/>
    <p:sldId id="320" r:id="rId40"/>
    <p:sldId id="326" r:id="rId41"/>
    <p:sldId id="287" r:id="rId42"/>
    <p:sldId id="319" r:id="rId43"/>
    <p:sldId id="325" r:id="rId44"/>
    <p:sldId id="290" r:id="rId45"/>
    <p:sldId id="299" r:id="rId46"/>
    <p:sldId id="265" r:id="rId47"/>
    <p:sldId id="276" r:id="rId48"/>
    <p:sldId id="259" r:id="rId49"/>
  </p:sldIdLst>
  <p:sldSz cx="9144000" cy="6858000" type="screen4x3"/>
  <p:notesSz cx="6858000" cy="9144000"/>
  <p:embeddedFontLst>
    <p:embeddedFont>
      <p:font typeface="Roboto" panose="02000000000000000000" pitchFamily="2"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96D61-D7BB-6E3D-4D7C-B99E96C6F1DF}" name="Mueller, Jennifer" initials="MJ" userId="S::Jennifer.Mueller@summitholdings.com::4e3ec0e1-52eb-4afd-82bf-c19276d08b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677"/>
    <a:srgbClr val="06786A"/>
    <a:srgbClr val="CBC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snapToObjects="1">
      <p:cViewPr varScale="1">
        <p:scale>
          <a:sx n="105" d="100"/>
          <a:sy n="105" d="100"/>
        </p:scale>
        <p:origin x="1830" y="78"/>
      </p:cViewPr>
      <p:guideLst/>
    </p:cSldViewPr>
  </p:slideViewPr>
  <p:notesTextViewPr>
    <p:cViewPr>
      <p:scale>
        <a:sx n="1" d="1"/>
        <a:sy n="1" d="1"/>
      </p:scale>
      <p:origin x="0" y="0"/>
    </p:cViewPr>
  </p:notesTextViewPr>
  <p:notesViewPr>
    <p:cSldViewPr snapToGrid="0" snapToObjects="1">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ata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ata9.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9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rawing9.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9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C02C3-AC05-41B2-B251-0B2CB818485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FD27F9-F00F-4CE4-9949-3F5633CAC90D}">
      <dgm:prSet custT="1"/>
      <dgm:spPr/>
      <dgm:t>
        <a:bodyPr/>
        <a:lstStyle/>
        <a:p>
          <a:r>
            <a:rPr lang="en-US" sz="2000" dirty="0"/>
            <a:t>5,190 fatal work injuries were recorded in the United States in 2021.</a:t>
          </a:r>
          <a:r>
            <a:rPr lang="en-US" sz="2000" baseline="30000" dirty="0"/>
            <a:t>1</a:t>
          </a:r>
        </a:p>
      </dgm:t>
    </dgm:pt>
    <dgm:pt modelId="{AC6523C5-72D2-46CA-A899-CB4BC891156F}" type="parTrans" cxnId="{16D0A6BB-485B-4FA1-B698-403B33683310}">
      <dgm:prSet/>
      <dgm:spPr/>
      <dgm:t>
        <a:bodyPr/>
        <a:lstStyle/>
        <a:p>
          <a:endParaRPr lang="en-US"/>
        </a:p>
      </dgm:t>
    </dgm:pt>
    <dgm:pt modelId="{B8573807-7421-47AC-95B2-18761DC3A73D}" type="sibTrans" cxnId="{16D0A6BB-485B-4FA1-B698-403B33683310}">
      <dgm:prSet/>
      <dgm:spPr/>
      <dgm:t>
        <a:bodyPr/>
        <a:lstStyle/>
        <a:p>
          <a:endParaRPr lang="en-US"/>
        </a:p>
      </dgm:t>
    </dgm:pt>
    <dgm:pt modelId="{269DAE95-72E5-4DE2-8540-1110827EDC5A}">
      <dgm:prSet custT="1"/>
      <dgm:spPr/>
      <dgm:t>
        <a:bodyPr/>
        <a:lstStyle/>
        <a:p>
          <a:r>
            <a:rPr lang="en-US" sz="2000" dirty="0"/>
            <a:t>Transportation incidents were the leading cause of death in 2021, resulting in 38% of all work-related deaths.</a:t>
          </a:r>
          <a:r>
            <a:rPr lang="en-US" sz="2000" baseline="30000" dirty="0"/>
            <a:t>2</a:t>
          </a:r>
        </a:p>
      </dgm:t>
    </dgm:pt>
    <dgm:pt modelId="{76DA9A00-CC48-4082-AD82-A4B78DE85E88}" type="parTrans" cxnId="{1DDFD853-1135-4743-9342-91E8CE7862E6}">
      <dgm:prSet/>
      <dgm:spPr/>
      <dgm:t>
        <a:bodyPr/>
        <a:lstStyle/>
        <a:p>
          <a:endParaRPr lang="en-US"/>
        </a:p>
      </dgm:t>
    </dgm:pt>
    <dgm:pt modelId="{D263B914-1DF3-47C2-8381-79E25222B5CC}" type="sibTrans" cxnId="{1DDFD853-1135-4743-9342-91E8CE7862E6}">
      <dgm:prSet/>
      <dgm:spPr/>
      <dgm:t>
        <a:bodyPr/>
        <a:lstStyle/>
        <a:p>
          <a:endParaRPr lang="en-US"/>
        </a:p>
      </dgm:t>
    </dgm:pt>
    <dgm:pt modelId="{4D6CC0FD-8068-4762-86FF-3F0ED0A30077}">
      <dgm:prSet custT="1"/>
      <dgm:spPr/>
      <dgm:t>
        <a:bodyPr/>
        <a:lstStyle/>
        <a:p>
          <a:r>
            <a:rPr lang="en-US" sz="2000" dirty="0"/>
            <a:t>114,430 workers with less than three months of job tenure sustained a workplace injury or illness that required time off work in 2020.</a:t>
          </a:r>
          <a:r>
            <a:rPr lang="en-US" sz="2000" baseline="30000" dirty="0"/>
            <a:t>3</a:t>
          </a:r>
        </a:p>
      </dgm:t>
    </dgm:pt>
    <dgm:pt modelId="{24432AA9-CAFF-4B6C-BABF-EFD6F79784F2}" type="parTrans" cxnId="{8EF4971A-D593-4640-9288-3A306181105F}">
      <dgm:prSet/>
      <dgm:spPr/>
      <dgm:t>
        <a:bodyPr/>
        <a:lstStyle/>
        <a:p>
          <a:endParaRPr lang="en-US"/>
        </a:p>
      </dgm:t>
    </dgm:pt>
    <dgm:pt modelId="{09421FA4-1CF7-425D-B283-DB58A1A62F79}" type="sibTrans" cxnId="{8EF4971A-D593-4640-9288-3A306181105F}">
      <dgm:prSet/>
      <dgm:spPr/>
      <dgm:t>
        <a:bodyPr/>
        <a:lstStyle/>
        <a:p>
          <a:endParaRPr lang="en-US"/>
        </a:p>
      </dgm:t>
    </dgm:pt>
    <dgm:pt modelId="{5EFE4B3F-EDCD-4A61-920C-1E1300CBF9D8}" type="pres">
      <dgm:prSet presAssocID="{66AC02C3-AC05-41B2-B251-0B2CB818485E}" presName="root" presStyleCnt="0">
        <dgm:presLayoutVars>
          <dgm:dir/>
          <dgm:resizeHandles val="exact"/>
        </dgm:presLayoutVars>
      </dgm:prSet>
      <dgm:spPr/>
    </dgm:pt>
    <dgm:pt modelId="{50901D81-8AC7-4364-A857-11ED33030BE7}" type="pres">
      <dgm:prSet presAssocID="{09FD27F9-F00F-4CE4-9949-3F5633CAC90D}" presName="compNode" presStyleCnt="0"/>
      <dgm:spPr/>
    </dgm:pt>
    <dgm:pt modelId="{833FD288-0C12-4E69-9A7E-42F11717E7C6}" type="pres">
      <dgm:prSet presAssocID="{09FD27F9-F00F-4CE4-9949-3F5633CAC90D}" presName="bgRect" presStyleLbl="bgShp" presStyleIdx="0" presStyleCnt="3"/>
      <dgm:spPr/>
    </dgm:pt>
    <dgm:pt modelId="{3C52D795-1F4F-4873-9F63-7A4AD79CD43B}" type="pres">
      <dgm:prSet presAssocID="{09FD27F9-F00F-4CE4-9949-3F5633CAC9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m"/>
        </a:ext>
      </dgm:extLst>
    </dgm:pt>
    <dgm:pt modelId="{D608186F-0AFF-4F73-A8DD-4B793393CA2E}" type="pres">
      <dgm:prSet presAssocID="{09FD27F9-F00F-4CE4-9949-3F5633CAC90D}" presName="spaceRect" presStyleCnt="0"/>
      <dgm:spPr/>
    </dgm:pt>
    <dgm:pt modelId="{6FA807CE-AF38-45CE-BE0D-8410B3AE03F4}" type="pres">
      <dgm:prSet presAssocID="{09FD27F9-F00F-4CE4-9949-3F5633CAC90D}" presName="parTx" presStyleLbl="revTx" presStyleIdx="0" presStyleCnt="3">
        <dgm:presLayoutVars>
          <dgm:chMax val="0"/>
          <dgm:chPref val="0"/>
        </dgm:presLayoutVars>
      </dgm:prSet>
      <dgm:spPr/>
    </dgm:pt>
    <dgm:pt modelId="{60D5A644-9D23-4AA8-B32B-B8556E8DA921}" type="pres">
      <dgm:prSet presAssocID="{B8573807-7421-47AC-95B2-18761DC3A73D}" presName="sibTrans" presStyleCnt="0"/>
      <dgm:spPr/>
    </dgm:pt>
    <dgm:pt modelId="{363AA44B-4314-4172-9B1C-1DDD3767356E}" type="pres">
      <dgm:prSet presAssocID="{269DAE95-72E5-4DE2-8540-1110827EDC5A}" presName="compNode" presStyleCnt="0"/>
      <dgm:spPr/>
    </dgm:pt>
    <dgm:pt modelId="{C64BD6BD-EB2C-4527-BF56-B5818D7B5A16}" type="pres">
      <dgm:prSet presAssocID="{269DAE95-72E5-4DE2-8540-1110827EDC5A}" presName="bgRect" presStyleLbl="bgShp" presStyleIdx="1" presStyleCnt="3"/>
      <dgm:spPr/>
    </dgm:pt>
    <dgm:pt modelId="{082C9E2E-6E34-4338-9781-BB9876A6B603}" type="pres">
      <dgm:prSet presAssocID="{269DAE95-72E5-4DE2-8540-1110827EDC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8BE7B5B6-4CB8-4531-8927-F24DB4ED23CD}" type="pres">
      <dgm:prSet presAssocID="{269DAE95-72E5-4DE2-8540-1110827EDC5A}" presName="spaceRect" presStyleCnt="0"/>
      <dgm:spPr/>
    </dgm:pt>
    <dgm:pt modelId="{A28EB408-4CCD-40C4-ADB3-0B6D8229C763}" type="pres">
      <dgm:prSet presAssocID="{269DAE95-72E5-4DE2-8540-1110827EDC5A}" presName="parTx" presStyleLbl="revTx" presStyleIdx="1" presStyleCnt="3">
        <dgm:presLayoutVars>
          <dgm:chMax val="0"/>
          <dgm:chPref val="0"/>
        </dgm:presLayoutVars>
      </dgm:prSet>
      <dgm:spPr/>
    </dgm:pt>
    <dgm:pt modelId="{B2701E49-254A-40A9-AEAF-4661D447ABA9}" type="pres">
      <dgm:prSet presAssocID="{D263B914-1DF3-47C2-8381-79E25222B5CC}" presName="sibTrans" presStyleCnt="0"/>
      <dgm:spPr/>
    </dgm:pt>
    <dgm:pt modelId="{701A8677-BD03-4B28-BA12-50FF78D5F1AB}" type="pres">
      <dgm:prSet presAssocID="{4D6CC0FD-8068-4762-86FF-3F0ED0A30077}" presName="compNode" presStyleCnt="0"/>
      <dgm:spPr/>
    </dgm:pt>
    <dgm:pt modelId="{9E4F47FB-F4FF-4339-8D98-FEA5DC9814B2}" type="pres">
      <dgm:prSet presAssocID="{4D6CC0FD-8068-4762-86FF-3F0ED0A30077}" presName="bgRect" presStyleLbl="bgShp" presStyleIdx="2" presStyleCnt="3"/>
      <dgm:spPr/>
    </dgm:pt>
    <dgm:pt modelId="{141F7858-96E0-49A6-ADF4-43D85B2D010B}" type="pres">
      <dgm:prSet presAssocID="{4D6CC0FD-8068-4762-86FF-3F0ED0A300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avator"/>
        </a:ext>
      </dgm:extLst>
    </dgm:pt>
    <dgm:pt modelId="{C315C54C-8EBE-4FEF-93D6-75973F60B22B}" type="pres">
      <dgm:prSet presAssocID="{4D6CC0FD-8068-4762-86FF-3F0ED0A30077}" presName="spaceRect" presStyleCnt="0"/>
      <dgm:spPr/>
    </dgm:pt>
    <dgm:pt modelId="{F8C1C61B-C83F-4926-BE46-509B67A13642}" type="pres">
      <dgm:prSet presAssocID="{4D6CC0FD-8068-4762-86FF-3F0ED0A30077}" presName="parTx" presStyleLbl="revTx" presStyleIdx="2" presStyleCnt="3">
        <dgm:presLayoutVars>
          <dgm:chMax val="0"/>
          <dgm:chPref val="0"/>
        </dgm:presLayoutVars>
      </dgm:prSet>
      <dgm:spPr/>
    </dgm:pt>
  </dgm:ptLst>
  <dgm:cxnLst>
    <dgm:cxn modelId="{8EF4971A-D593-4640-9288-3A306181105F}" srcId="{66AC02C3-AC05-41B2-B251-0B2CB818485E}" destId="{4D6CC0FD-8068-4762-86FF-3F0ED0A30077}" srcOrd="2" destOrd="0" parTransId="{24432AA9-CAFF-4B6C-BABF-EFD6F79784F2}" sibTransId="{09421FA4-1CF7-425D-B283-DB58A1A62F79}"/>
    <dgm:cxn modelId="{5752302E-BD76-4022-A9FB-5386F290E108}" type="presOf" srcId="{66AC02C3-AC05-41B2-B251-0B2CB818485E}" destId="{5EFE4B3F-EDCD-4A61-920C-1E1300CBF9D8}" srcOrd="0" destOrd="0" presId="urn:microsoft.com/office/officeart/2018/2/layout/IconVerticalSolidList"/>
    <dgm:cxn modelId="{3F6FED6A-5847-4E8E-B2B0-B906A9338441}" type="presOf" srcId="{09FD27F9-F00F-4CE4-9949-3F5633CAC90D}" destId="{6FA807CE-AF38-45CE-BE0D-8410B3AE03F4}" srcOrd="0" destOrd="0" presId="urn:microsoft.com/office/officeart/2018/2/layout/IconVerticalSolidList"/>
    <dgm:cxn modelId="{7AFA066F-DBFA-432E-9F20-0512F990C327}" type="presOf" srcId="{269DAE95-72E5-4DE2-8540-1110827EDC5A}" destId="{A28EB408-4CCD-40C4-ADB3-0B6D8229C763}" srcOrd="0" destOrd="0" presId="urn:microsoft.com/office/officeart/2018/2/layout/IconVerticalSolidList"/>
    <dgm:cxn modelId="{1DDFD853-1135-4743-9342-91E8CE7862E6}" srcId="{66AC02C3-AC05-41B2-B251-0B2CB818485E}" destId="{269DAE95-72E5-4DE2-8540-1110827EDC5A}" srcOrd="1" destOrd="0" parTransId="{76DA9A00-CC48-4082-AD82-A4B78DE85E88}" sibTransId="{D263B914-1DF3-47C2-8381-79E25222B5CC}"/>
    <dgm:cxn modelId="{16D0A6BB-485B-4FA1-B698-403B33683310}" srcId="{66AC02C3-AC05-41B2-B251-0B2CB818485E}" destId="{09FD27F9-F00F-4CE4-9949-3F5633CAC90D}" srcOrd="0" destOrd="0" parTransId="{AC6523C5-72D2-46CA-A899-CB4BC891156F}" sibTransId="{B8573807-7421-47AC-95B2-18761DC3A73D}"/>
    <dgm:cxn modelId="{A5B513C9-7635-4C65-83DE-F5E14C4DEEA9}" type="presOf" srcId="{4D6CC0FD-8068-4762-86FF-3F0ED0A30077}" destId="{F8C1C61B-C83F-4926-BE46-509B67A13642}" srcOrd="0" destOrd="0" presId="urn:microsoft.com/office/officeart/2018/2/layout/IconVerticalSolidList"/>
    <dgm:cxn modelId="{F52A19B5-79E0-4831-B00A-1BC88585AE15}" type="presParOf" srcId="{5EFE4B3F-EDCD-4A61-920C-1E1300CBF9D8}" destId="{50901D81-8AC7-4364-A857-11ED33030BE7}" srcOrd="0" destOrd="0" presId="urn:microsoft.com/office/officeart/2018/2/layout/IconVerticalSolidList"/>
    <dgm:cxn modelId="{8C66CE3B-5A54-49BA-B53E-D23B4E717E1B}" type="presParOf" srcId="{50901D81-8AC7-4364-A857-11ED33030BE7}" destId="{833FD288-0C12-4E69-9A7E-42F11717E7C6}" srcOrd="0" destOrd="0" presId="urn:microsoft.com/office/officeart/2018/2/layout/IconVerticalSolidList"/>
    <dgm:cxn modelId="{8AC904B9-0E09-43C1-A228-D128CDFD93CE}" type="presParOf" srcId="{50901D81-8AC7-4364-A857-11ED33030BE7}" destId="{3C52D795-1F4F-4873-9F63-7A4AD79CD43B}" srcOrd="1" destOrd="0" presId="urn:microsoft.com/office/officeart/2018/2/layout/IconVerticalSolidList"/>
    <dgm:cxn modelId="{A753704E-FC74-4246-A7E4-107BA8607579}" type="presParOf" srcId="{50901D81-8AC7-4364-A857-11ED33030BE7}" destId="{D608186F-0AFF-4F73-A8DD-4B793393CA2E}" srcOrd="2" destOrd="0" presId="urn:microsoft.com/office/officeart/2018/2/layout/IconVerticalSolidList"/>
    <dgm:cxn modelId="{3281951A-1BAC-492D-B702-46D83E9E05D0}" type="presParOf" srcId="{50901D81-8AC7-4364-A857-11ED33030BE7}" destId="{6FA807CE-AF38-45CE-BE0D-8410B3AE03F4}" srcOrd="3" destOrd="0" presId="urn:microsoft.com/office/officeart/2018/2/layout/IconVerticalSolidList"/>
    <dgm:cxn modelId="{6B5EE837-0B01-44CC-ABFA-2D50A22D8B14}" type="presParOf" srcId="{5EFE4B3F-EDCD-4A61-920C-1E1300CBF9D8}" destId="{60D5A644-9D23-4AA8-B32B-B8556E8DA921}" srcOrd="1" destOrd="0" presId="urn:microsoft.com/office/officeart/2018/2/layout/IconVerticalSolidList"/>
    <dgm:cxn modelId="{55B6D383-39B2-4A2A-BD30-A966723CEF01}" type="presParOf" srcId="{5EFE4B3F-EDCD-4A61-920C-1E1300CBF9D8}" destId="{363AA44B-4314-4172-9B1C-1DDD3767356E}" srcOrd="2" destOrd="0" presId="urn:microsoft.com/office/officeart/2018/2/layout/IconVerticalSolidList"/>
    <dgm:cxn modelId="{91108F71-1FB7-4C58-8BFF-F7DD4200FD70}" type="presParOf" srcId="{363AA44B-4314-4172-9B1C-1DDD3767356E}" destId="{C64BD6BD-EB2C-4527-BF56-B5818D7B5A16}" srcOrd="0" destOrd="0" presId="urn:microsoft.com/office/officeart/2018/2/layout/IconVerticalSolidList"/>
    <dgm:cxn modelId="{B8BEC0E6-4213-45A8-B925-2CF8853A6D78}" type="presParOf" srcId="{363AA44B-4314-4172-9B1C-1DDD3767356E}" destId="{082C9E2E-6E34-4338-9781-BB9876A6B603}" srcOrd="1" destOrd="0" presId="urn:microsoft.com/office/officeart/2018/2/layout/IconVerticalSolidList"/>
    <dgm:cxn modelId="{0EAA4D50-F4D1-42E9-A6C6-8C2279FA3B2F}" type="presParOf" srcId="{363AA44B-4314-4172-9B1C-1DDD3767356E}" destId="{8BE7B5B6-4CB8-4531-8927-F24DB4ED23CD}" srcOrd="2" destOrd="0" presId="urn:microsoft.com/office/officeart/2018/2/layout/IconVerticalSolidList"/>
    <dgm:cxn modelId="{683BC688-FAF8-41AA-97B6-FB196A3A5547}" type="presParOf" srcId="{363AA44B-4314-4172-9B1C-1DDD3767356E}" destId="{A28EB408-4CCD-40C4-ADB3-0B6D8229C763}" srcOrd="3" destOrd="0" presId="urn:microsoft.com/office/officeart/2018/2/layout/IconVerticalSolidList"/>
    <dgm:cxn modelId="{F6C51C35-521A-4D8E-AA25-A3C193F34890}" type="presParOf" srcId="{5EFE4B3F-EDCD-4A61-920C-1E1300CBF9D8}" destId="{B2701E49-254A-40A9-AEAF-4661D447ABA9}" srcOrd="3" destOrd="0" presId="urn:microsoft.com/office/officeart/2018/2/layout/IconVerticalSolidList"/>
    <dgm:cxn modelId="{E48F0D31-39CF-4BFC-BB48-3F5399B742D6}" type="presParOf" srcId="{5EFE4B3F-EDCD-4A61-920C-1E1300CBF9D8}" destId="{701A8677-BD03-4B28-BA12-50FF78D5F1AB}" srcOrd="4" destOrd="0" presId="urn:microsoft.com/office/officeart/2018/2/layout/IconVerticalSolidList"/>
    <dgm:cxn modelId="{A5930E26-BD63-40F5-BE72-6E6F2D0C84A0}" type="presParOf" srcId="{701A8677-BD03-4B28-BA12-50FF78D5F1AB}" destId="{9E4F47FB-F4FF-4339-8D98-FEA5DC9814B2}" srcOrd="0" destOrd="0" presId="urn:microsoft.com/office/officeart/2018/2/layout/IconVerticalSolidList"/>
    <dgm:cxn modelId="{E83CE508-9166-4E5E-9638-55C84B277DE3}" type="presParOf" srcId="{701A8677-BD03-4B28-BA12-50FF78D5F1AB}" destId="{141F7858-96E0-49A6-ADF4-43D85B2D010B}" srcOrd="1" destOrd="0" presId="urn:microsoft.com/office/officeart/2018/2/layout/IconVerticalSolidList"/>
    <dgm:cxn modelId="{3FF52E19-D575-45A6-9E46-F94A1F983C1E}" type="presParOf" srcId="{701A8677-BD03-4B28-BA12-50FF78D5F1AB}" destId="{C315C54C-8EBE-4FEF-93D6-75973F60B22B}" srcOrd="2" destOrd="0" presId="urn:microsoft.com/office/officeart/2018/2/layout/IconVerticalSolidList"/>
    <dgm:cxn modelId="{0B7463B3-2937-4257-9162-56B170074692}" type="presParOf" srcId="{701A8677-BD03-4B28-BA12-50FF78D5F1AB}" destId="{F8C1C61B-C83F-4926-BE46-509B67A136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196ED-DCC8-4AD7-9D7E-223612680B2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14DA05C-CDAC-420A-93BC-706B6458EA81}">
      <dgm:prSet/>
      <dgm:spPr/>
      <dgm:t>
        <a:bodyPr/>
        <a:lstStyle/>
        <a:p>
          <a:r>
            <a:rPr lang="en-US" b="1" dirty="0">
              <a:latin typeface="Arial" panose="020B0604020202020204" pitchFamily="34" charset="0"/>
              <a:cs typeface="Arial" panose="020B0604020202020204" pitchFamily="34" charset="0"/>
            </a:rPr>
            <a:t>Wrench: </a:t>
          </a:r>
          <a:r>
            <a:rPr lang="en-US" dirty="0">
              <a:latin typeface="Arial" panose="020B0604020202020204" pitchFamily="34" charset="0"/>
              <a:cs typeface="Arial" panose="020B0604020202020204" pitchFamily="34" charset="0"/>
            </a:rPr>
            <a:t>Use the proper wrench for the job and with the jaws in the direction of the pull. Never use it as a hammer.</a:t>
          </a:r>
        </a:p>
      </dgm:t>
    </dgm:pt>
    <dgm:pt modelId="{D3DA83CD-9BFD-4E95-B9A7-6966B91CDB98}" type="parTrans" cxnId="{B192CB5E-66F4-46B9-9426-8168B11EC175}">
      <dgm:prSet/>
      <dgm:spPr/>
      <dgm:t>
        <a:bodyPr/>
        <a:lstStyle/>
        <a:p>
          <a:endParaRPr lang="en-US"/>
        </a:p>
      </dgm:t>
    </dgm:pt>
    <dgm:pt modelId="{242779A7-5BCF-4001-AAE5-887868E2C70D}" type="sibTrans" cxnId="{B192CB5E-66F4-46B9-9426-8168B11EC175}">
      <dgm:prSet/>
      <dgm:spPr/>
      <dgm:t>
        <a:bodyPr/>
        <a:lstStyle/>
        <a:p>
          <a:endParaRPr lang="en-US"/>
        </a:p>
      </dgm:t>
    </dgm:pt>
    <dgm:pt modelId="{61C09A8E-D1AA-4D74-BB61-1C76F1FF1032}">
      <dgm:prSet/>
      <dgm:spPr/>
      <dgm:t>
        <a:bodyPr/>
        <a:lstStyle/>
        <a:p>
          <a:r>
            <a:rPr lang="en-US" b="1" dirty="0">
              <a:latin typeface="Arial" panose="020B0604020202020204" pitchFamily="34" charset="0"/>
              <a:cs typeface="Arial" panose="020B0604020202020204" pitchFamily="34" charset="0"/>
            </a:rPr>
            <a:t>Knife: </a:t>
          </a:r>
          <a:r>
            <a:rPr lang="en-US" dirty="0">
              <a:latin typeface="Arial" panose="020B0604020202020204" pitchFamily="34" charset="0"/>
              <a:cs typeface="Arial" panose="020B0604020202020204" pitchFamily="34" charset="0"/>
            </a:rPr>
            <a:t>Cut away and never toward your body. Knives and hand stones used to sharpen them should be equipped with disc guards to protect fingers. </a:t>
          </a:r>
        </a:p>
      </dgm:t>
    </dgm:pt>
    <dgm:pt modelId="{FBA47FA2-AA90-46D2-A1D0-00E86B3672ED}" type="parTrans" cxnId="{A3108574-0D30-44B9-8B0D-8128CC78E87F}">
      <dgm:prSet/>
      <dgm:spPr/>
      <dgm:t>
        <a:bodyPr/>
        <a:lstStyle/>
        <a:p>
          <a:endParaRPr lang="en-US"/>
        </a:p>
      </dgm:t>
    </dgm:pt>
    <dgm:pt modelId="{20831E18-95B9-43BB-AF5E-55858E0F5935}" type="sibTrans" cxnId="{A3108574-0D30-44B9-8B0D-8128CC78E87F}">
      <dgm:prSet/>
      <dgm:spPr/>
      <dgm:t>
        <a:bodyPr/>
        <a:lstStyle/>
        <a:p>
          <a:endParaRPr lang="en-US"/>
        </a:p>
      </dgm:t>
    </dgm:pt>
    <dgm:pt modelId="{1A75968A-4988-427B-90BE-7240DA8B4C3B}">
      <dgm:prSet/>
      <dgm:spPr/>
      <dgm:t>
        <a:bodyPr/>
        <a:lstStyle/>
        <a:p>
          <a:r>
            <a:rPr lang="en-US" b="1" dirty="0">
              <a:latin typeface="Arial" panose="020B0604020202020204" pitchFamily="34" charset="0"/>
              <a:cs typeface="Arial" panose="020B0604020202020204" pitchFamily="34" charset="0"/>
            </a:rPr>
            <a:t>Hammer: </a:t>
          </a:r>
          <a:r>
            <a:rPr lang="en-US" dirty="0">
              <a:latin typeface="Arial" panose="020B0604020202020204" pitchFamily="34" charset="0"/>
              <a:cs typeface="Arial" panose="020B0604020202020204" pitchFamily="34" charset="0"/>
            </a:rPr>
            <a:t>A machinist ball or cross and straight peen hammer are not suitable for driving nails; a carpenter’s claw hammer is not suitable for a machinist’s work. </a:t>
          </a:r>
        </a:p>
      </dgm:t>
    </dgm:pt>
    <dgm:pt modelId="{0877090D-B681-4B36-881A-2A8250C8423A}" type="parTrans" cxnId="{265B498E-F768-4142-85E0-0E971F4235A1}">
      <dgm:prSet/>
      <dgm:spPr/>
      <dgm:t>
        <a:bodyPr/>
        <a:lstStyle/>
        <a:p>
          <a:endParaRPr lang="en-US"/>
        </a:p>
      </dgm:t>
    </dgm:pt>
    <dgm:pt modelId="{676E6F26-A866-4ED1-8041-C0F666696692}" type="sibTrans" cxnId="{265B498E-F768-4142-85E0-0E971F4235A1}">
      <dgm:prSet/>
      <dgm:spPr/>
      <dgm:t>
        <a:bodyPr/>
        <a:lstStyle/>
        <a:p>
          <a:endParaRPr lang="en-US"/>
        </a:p>
      </dgm:t>
    </dgm:pt>
    <dgm:pt modelId="{9758DAAE-8C3E-4B65-AB9B-000C34151A4E}">
      <dgm:prSet/>
      <dgm:spPr/>
      <dgm:t>
        <a:bodyPr/>
        <a:lstStyle/>
        <a:p>
          <a:r>
            <a:rPr lang="en-US" b="1" dirty="0">
              <a:latin typeface="Arial" panose="020B0604020202020204" pitchFamily="34" charset="0"/>
              <a:cs typeface="Arial" panose="020B0604020202020204" pitchFamily="34" charset="0"/>
            </a:rPr>
            <a:t>Screwdriver: </a:t>
          </a:r>
          <a:r>
            <a:rPr lang="en-US" dirty="0">
              <a:latin typeface="Arial" panose="020B0604020202020204" pitchFamily="34" charset="0"/>
              <a:cs typeface="Arial" panose="020B0604020202020204" pitchFamily="34" charset="0"/>
            </a:rPr>
            <a:t>Do not use as a wedge, chisel or punch. They should have proper handles and points in good condition. </a:t>
          </a:r>
        </a:p>
      </dgm:t>
    </dgm:pt>
    <dgm:pt modelId="{23BAF8D3-EE8F-4952-B260-3AAC34BCEEB3}" type="parTrans" cxnId="{0D001DE9-4E8D-4094-B491-9FE7ECF5578F}">
      <dgm:prSet/>
      <dgm:spPr/>
      <dgm:t>
        <a:bodyPr/>
        <a:lstStyle/>
        <a:p>
          <a:endParaRPr lang="en-US"/>
        </a:p>
      </dgm:t>
    </dgm:pt>
    <dgm:pt modelId="{BBF5DC42-9B8C-4503-8ABE-E764620A8C84}" type="sibTrans" cxnId="{0D001DE9-4E8D-4094-B491-9FE7ECF5578F}">
      <dgm:prSet/>
      <dgm:spPr/>
      <dgm:t>
        <a:bodyPr/>
        <a:lstStyle/>
        <a:p>
          <a:endParaRPr lang="en-US"/>
        </a:p>
      </dgm:t>
    </dgm:pt>
    <dgm:pt modelId="{A5269A39-5F6B-4882-A941-FD3C61FA5207}" type="pres">
      <dgm:prSet presAssocID="{D6C196ED-DCC8-4AD7-9D7E-223612680B29}" presName="root" presStyleCnt="0">
        <dgm:presLayoutVars>
          <dgm:dir/>
          <dgm:resizeHandles val="exact"/>
        </dgm:presLayoutVars>
      </dgm:prSet>
      <dgm:spPr/>
    </dgm:pt>
    <dgm:pt modelId="{A99A51D5-0521-4ADA-9180-944092A165CA}" type="pres">
      <dgm:prSet presAssocID="{514DA05C-CDAC-420A-93BC-706B6458EA81}" presName="compNode" presStyleCnt="0"/>
      <dgm:spPr/>
    </dgm:pt>
    <dgm:pt modelId="{8939069E-92AA-4B35-98C7-978928F3A2B2}" type="pres">
      <dgm:prSet presAssocID="{514DA05C-CDAC-420A-93BC-706B6458EA81}" presName="bgRect" presStyleLbl="bgShp" presStyleIdx="0" presStyleCnt="4"/>
      <dgm:spPr/>
    </dgm:pt>
    <dgm:pt modelId="{CBC56641-1E36-4946-B5D3-5A73FF4BCBB4}" type="pres">
      <dgm:prSet presAssocID="{514DA05C-CDAC-420A-93BC-706B6458EA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rench"/>
        </a:ext>
      </dgm:extLst>
    </dgm:pt>
    <dgm:pt modelId="{D1C157D2-CB8A-4B1B-A603-5D7F506A3A13}" type="pres">
      <dgm:prSet presAssocID="{514DA05C-CDAC-420A-93BC-706B6458EA81}" presName="spaceRect" presStyleCnt="0"/>
      <dgm:spPr/>
    </dgm:pt>
    <dgm:pt modelId="{529F4895-83D2-46BF-8860-2847FF4901E6}" type="pres">
      <dgm:prSet presAssocID="{514DA05C-CDAC-420A-93BC-706B6458EA81}" presName="parTx" presStyleLbl="revTx" presStyleIdx="0" presStyleCnt="4">
        <dgm:presLayoutVars>
          <dgm:chMax val="0"/>
          <dgm:chPref val="0"/>
        </dgm:presLayoutVars>
      </dgm:prSet>
      <dgm:spPr/>
    </dgm:pt>
    <dgm:pt modelId="{10D8FAB9-D737-4981-BD81-05C9CA202A9B}" type="pres">
      <dgm:prSet presAssocID="{242779A7-5BCF-4001-AAE5-887868E2C70D}" presName="sibTrans" presStyleCnt="0"/>
      <dgm:spPr/>
    </dgm:pt>
    <dgm:pt modelId="{9DD1165A-800A-48ED-ABFF-53EB53F5A5C4}" type="pres">
      <dgm:prSet presAssocID="{61C09A8E-D1AA-4D74-BB61-1C76F1FF1032}" presName="compNode" presStyleCnt="0"/>
      <dgm:spPr/>
    </dgm:pt>
    <dgm:pt modelId="{463E3915-65F8-4348-B374-ABBA2FE47A6F}" type="pres">
      <dgm:prSet presAssocID="{61C09A8E-D1AA-4D74-BB61-1C76F1FF1032}" presName="bgRect" presStyleLbl="bgShp" presStyleIdx="1" presStyleCnt="4" custLinFactNeighborY="-173"/>
      <dgm:spPr/>
    </dgm:pt>
    <dgm:pt modelId="{B74451D1-30E6-47D0-A424-4D338F460093}" type="pres">
      <dgm:prSet presAssocID="{61C09A8E-D1AA-4D74-BB61-1C76F1FF1032}" presName="iconRect" presStyleLbl="node1" presStyleIdx="1" presStyleCnt="4" custLinFactNeighborX="-1798" custLinFactNeighborY="143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nife"/>
        </a:ext>
      </dgm:extLst>
    </dgm:pt>
    <dgm:pt modelId="{323A7505-1799-4904-B62B-7011C6C779A7}" type="pres">
      <dgm:prSet presAssocID="{61C09A8E-D1AA-4D74-BB61-1C76F1FF1032}" presName="spaceRect" presStyleCnt="0"/>
      <dgm:spPr/>
    </dgm:pt>
    <dgm:pt modelId="{722B81BB-6EF9-485A-83FC-9284BD09A843}" type="pres">
      <dgm:prSet presAssocID="{61C09A8E-D1AA-4D74-BB61-1C76F1FF1032}" presName="parTx" presStyleLbl="revTx" presStyleIdx="1" presStyleCnt="4" custLinFactNeighborX="0" custLinFactNeighborY="2207">
        <dgm:presLayoutVars>
          <dgm:chMax val="0"/>
          <dgm:chPref val="0"/>
        </dgm:presLayoutVars>
      </dgm:prSet>
      <dgm:spPr/>
    </dgm:pt>
    <dgm:pt modelId="{0AB1D501-A0BB-41A5-A888-C877B5AD3F78}" type="pres">
      <dgm:prSet presAssocID="{20831E18-95B9-43BB-AF5E-55858E0F5935}" presName="sibTrans" presStyleCnt="0"/>
      <dgm:spPr/>
    </dgm:pt>
    <dgm:pt modelId="{2480AE77-D00C-4D1C-A16D-875C7CC29C7F}" type="pres">
      <dgm:prSet presAssocID="{1A75968A-4988-427B-90BE-7240DA8B4C3B}" presName="compNode" presStyleCnt="0"/>
      <dgm:spPr/>
    </dgm:pt>
    <dgm:pt modelId="{E311FFD8-DCAF-4335-941B-EF258BEDDDA9}" type="pres">
      <dgm:prSet presAssocID="{1A75968A-4988-427B-90BE-7240DA8B4C3B}" presName="bgRect" presStyleLbl="bgShp" presStyleIdx="2" presStyleCnt="4"/>
      <dgm:spPr/>
    </dgm:pt>
    <dgm:pt modelId="{1D3A2A08-F294-448F-B177-27C0CCC6BBE2}" type="pres">
      <dgm:prSet presAssocID="{1A75968A-4988-427B-90BE-7240DA8B4C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mmer"/>
        </a:ext>
      </dgm:extLst>
    </dgm:pt>
    <dgm:pt modelId="{502BD5C0-BA06-4096-A7FE-9BA76549F082}" type="pres">
      <dgm:prSet presAssocID="{1A75968A-4988-427B-90BE-7240DA8B4C3B}" presName="spaceRect" presStyleCnt="0"/>
      <dgm:spPr/>
    </dgm:pt>
    <dgm:pt modelId="{8EAD0761-110A-4BE5-97FB-BE1FB85FDA79}" type="pres">
      <dgm:prSet presAssocID="{1A75968A-4988-427B-90BE-7240DA8B4C3B}" presName="parTx" presStyleLbl="revTx" presStyleIdx="2" presStyleCnt="4">
        <dgm:presLayoutVars>
          <dgm:chMax val="0"/>
          <dgm:chPref val="0"/>
        </dgm:presLayoutVars>
      </dgm:prSet>
      <dgm:spPr/>
    </dgm:pt>
    <dgm:pt modelId="{8F76EA8E-6C9F-4C43-BA86-3D6F3E8217A3}" type="pres">
      <dgm:prSet presAssocID="{676E6F26-A866-4ED1-8041-C0F666696692}" presName="sibTrans" presStyleCnt="0"/>
      <dgm:spPr/>
    </dgm:pt>
    <dgm:pt modelId="{798F4F28-1184-4EAD-9A13-BBEE3ECC085C}" type="pres">
      <dgm:prSet presAssocID="{9758DAAE-8C3E-4B65-AB9B-000C34151A4E}" presName="compNode" presStyleCnt="0"/>
      <dgm:spPr/>
    </dgm:pt>
    <dgm:pt modelId="{C18D8E6A-D44D-404F-A41F-657136B486B3}" type="pres">
      <dgm:prSet presAssocID="{9758DAAE-8C3E-4B65-AB9B-000C34151A4E}" presName="bgRect" presStyleLbl="bgShp" presStyleIdx="3" presStyleCnt="4"/>
      <dgm:spPr/>
    </dgm:pt>
    <dgm:pt modelId="{740C45A1-1BC9-4103-9D95-C4E48CBE840D}" type="pres">
      <dgm:prSet presAssocID="{9758DAAE-8C3E-4B65-AB9B-000C34151A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rewdriver"/>
        </a:ext>
      </dgm:extLst>
    </dgm:pt>
    <dgm:pt modelId="{32DB8D61-2DD9-4124-B781-2C6C59611251}" type="pres">
      <dgm:prSet presAssocID="{9758DAAE-8C3E-4B65-AB9B-000C34151A4E}" presName="spaceRect" presStyleCnt="0"/>
      <dgm:spPr/>
    </dgm:pt>
    <dgm:pt modelId="{96F41B7A-4201-4A19-9D84-6FD9700E5FBF}" type="pres">
      <dgm:prSet presAssocID="{9758DAAE-8C3E-4B65-AB9B-000C34151A4E}" presName="parTx" presStyleLbl="revTx" presStyleIdx="3" presStyleCnt="4">
        <dgm:presLayoutVars>
          <dgm:chMax val="0"/>
          <dgm:chPref val="0"/>
        </dgm:presLayoutVars>
      </dgm:prSet>
      <dgm:spPr/>
    </dgm:pt>
  </dgm:ptLst>
  <dgm:cxnLst>
    <dgm:cxn modelId="{F41F5108-8D4E-4870-8D4B-02F39E92D300}" type="presOf" srcId="{514DA05C-CDAC-420A-93BC-706B6458EA81}" destId="{529F4895-83D2-46BF-8860-2847FF4901E6}" srcOrd="0" destOrd="0" presId="urn:microsoft.com/office/officeart/2018/2/layout/IconVerticalSolidList"/>
    <dgm:cxn modelId="{82B9D12E-828B-417C-90AE-5BA197D2C0CC}" type="presOf" srcId="{D6C196ED-DCC8-4AD7-9D7E-223612680B29}" destId="{A5269A39-5F6B-4882-A941-FD3C61FA5207}" srcOrd="0" destOrd="0" presId="urn:microsoft.com/office/officeart/2018/2/layout/IconVerticalSolidList"/>
    <dgm:cxn modelId="{95EB6239-FE98-4E8E-BB79-EB9EEB7F9219}" type="presOf" srcId="{1A75968A-4988-427B-90BE-7240DA8B4C3B}" destId="{8EAD0761-110A-4BE5-97FB-BE1FB85FDA79}" srcOrd="0" destOrd="0" presId="urn:microsoft.com/office/officeart/2018/2/layout/IconVerticalSolidList"/>
    <dgm:cxn modelId="{B07AF540-B9C4-4AD3-9F6F-76FA062B90C9}" type="presOf" srcId="{61C09A8E-D1AA-4D74-BB61-1C76F1FF1032}" destId="{722B81BB-6EF9-485A-83FC-9284BD09A843}" srcOrd="0" destOrd="0" presId="urn:microsoft.com/office/officeart/2018/2/layout/IconVerticalSolidList"/>
    <dgm:cxn modelId="{B192CB5E-66F4-46B9-9426-8168B11EC175}" srcId="{D6C196ED-DCC8-4AD7-9D7E-223612680B29}" destId="{514DA05C-CDAC-420A-93BC-706B6458EA81}" srcOrd="0" destOrd="0" parTransId="{D3DA83CD-9BFD-4E95-B9A7-6966B91CDB98}" sibTransId="{242779A7-5BCF-4001-AAE5-887868E2C70D}"/>
    <dgm:cxn modelId="{A3108574-0D30-44B9-8B0D-8128CC78E87F}" srcId="{D6C196ED-DCC8-4AD7-9D7E-223612680B29}" destId="{61C09A8E-D1AA-4D74-BB61-1C76F1FF1032}" srcOrd="1" destOrd="0" parTransId="{FBA47FA2-AA90-46D2-A1D0-00E86B3672ED}" sibTransId="{20831E18-95B9-43BB-AF5E-55858E0F5935}"/>
    <dgm:cxn modelId="{265B498E-F768-4142-85E0-0E971F4235A1}" srcId="{D6C196ED-DCC8-4AD7-9D7E-223612680B29}" destId="{1A75968A-4988-427B-90BE-7240DA8B4C3B}" srcOrd="2" destOrd="0" parTransId="{0877090D-B681-4B36-881A-2A8250C8423A}" sibTransId="{676E6F26-A866-4ED1-8041-C0F666696692}"/>
    <dgm:cxn modelId="{0D001DE9-4E8D-4094-B491-9FE7ECF5578F}" srcId="{D6C196ED-DCC8-4AD7-9D7E-223612680B29}" destId="{9758DAAE-8C3E-4B65-AB9B-000C34151A4E}" srcOrd="3" destOrd="0" parTransId="{23BAF8D3-EE8F-4952-B260-3AAC34BCEEB3}" sibTransId="{BBF5DC42-9B8C-4503-8ABE-E764620A8C84}"/>
    <dgm:cxn modelId="{968209FE-2FD8-418A-8853-F0D95BFDB70A}" type="presOf" srcId="{9758DAAE-8C3E-4B65-AB9B-000C34151A4E}" destId="{96F41B7A-4201-4A19-9D84-6FD9700E5FBF}" srcOrd="0" destOrd="0" presId="urn:microsoft.com/office/officeart/2018/2/layout/IconVerticalSolidList"/>
    <dgm:cxn modelId="{F1FC1023-CBC6-44FC-8AE0-781FF074D493}" type="presParOf" srcId="{A5269A39-5F6B-4882-A941-FD3C61FA5207}" destId="{A99A51D5-0521-4ADA-9180-944092A165CA}" srcOrd="0" destOrd="0" presId="urn:microsoft.com/office/officeart/2018/2/layout/IconVerticalSolidList"/>
    <dgm:cxn modelId="{FA691AFD-6684-43AF-A80B-1DA8DD1FF145}" type="presParOf" srcId="{A99A51D5-0521-4ADA-9180-944092A165CA}" destId="{8939069E-92AA-4B35-98C7-978928F3A2B2}" srcOrd="0" destOrd="0" presId="urn:microsoft.com/office/officeart/2018/2/layout/IconVerticalSolidList"/>
    <dgm:cxn modelId="{59EB77D9-87F0-4099-A70E-B68AB6AD1F15}" type="presParOf" srcId="{A99A51D5-0521-4ADA-9180-944092A165CA}" destId="{CBC56641-1E36-4946-B5D3-5A73FF4BCBB4}" srcOrd="1" destOrd="0" presId="urn:microsoft.com/office/officeart/2018/2/layout/IconVerticalSolidList"/>
    <dgm:cxn modelId="{E79B415C-F271-45D1-997E-7D88B14E663B}" type="presParOf" srcId="{A99A51D5-0521-4ADA-9180-944092A165CA}" destId="{D1C157D2-CB8A-4B1B-A603-5D7F506A3A13}" srcOrd="2" destOrd="0" presId="urn:microsoft.com/office/officeart/2018/2/layout/IconVerticalSolidList"/>
    <dgm:cxn modelId="{F237991C-BDCC-474B-AAF0-953F6CD44755}" type="presParOf" srcId="{A99A51D5-0521-4ADA-9180-944092A165CA}" destId="{529F4895-83D2-46BF-8860-2847FF4901E6}" srcOrd="3" destOrd="0" presId="urn:microsoft.com/office/officeart/2018/2/layout/IconVerticalSolidList"/>
    <dgm:cxn modelId="{02DFE366-5649-4C84-85F4-4439D3A7C6B5}" type="presParOf" srcId="{A5269A39-5F6B-4882-A941-FD3C61FA5207}" destId="{10D8FAB9-D737-4981-BD81-05C9CA202A9B}" srcOrd="1" destOrd="0" presId="urn:microsoft.com/office/officeart/2018/2/layout/IconVerticalSolidList"/>
    <dgm:cxn modelId="{D653BC12-367F-4FD3-8273-3B7EFC58F9F3}" type="presParOf" srcId="{A5269A39-5F6B-4882-A941-FD3C61FA5207}" destId="{9DD1165A-800A-48ED-ABFF-53EB53F5A5C4}" srcOrd="2" destOrd="0" presId="urn:microsoft.com/office/officeart/2018/2/layout/IconVerticalSolidList"/>
    <dgm:cxn modelId="{DE0319F4-BF4E-46E9-852E-C5E35CE5A831}" type="presParOf" srcId="{9DD1165A-800A-48ED-ABFF-53EB53F5A5C4}" destId="{463E3915-65F8-4348-B374-ABBA2FE47A6F}" srcOrd="0" destOrd="0" presId="urn:microsoft.com/office/officeart/2018/2/layout/IconVerticalSolidList"/>
    <dgm:cxn modelId="{01D60099-0019-44E3-8205-CE8ADE8FD3AB}" type="presParOf" srcId="{9DD1165A-800A-48ED-ABFF-53EB53F5A5C4}" destId="{B74451D1-30E6-47D0-A424-4D338F460093}" srcOrd="1" destOrd="0" presId="urn:microsoft.com/office/officeart/2018/2/layout/IconVerticalSolidList"/>
    <dgm:cxn modelId="{C878B8CB-859B-4171-BD6A-B40DA8AF12C8}" type="presParOf" srcId="{9DD1165A-800A-48ED-ABFF-53EB53F5A5C4}" destId="{323A7505-1799-4904-B62B-7011C6C779A7}" srcOrd="2" destOrd="0" presId="urn:microsoft.com/office/officeart/2018/2/layout/IconVerticalSolidList"/>
    <dgm:cxn modelId="{5803FF7B-9A92-4A41-B79D-17155FBC7138}" type="presParOf" srcId="{9DD1165A-800A-48ED-ABFF-53EB53F5A5C4}" destId="{722B81BB-6EF9-485A-83FC-9284BD09A843}" srcOrd="3" destOrd="0" presId="urn:microsoft.com/office/officeart/2018/2/layout/IconVerticalSolidList"/>
    <dgm:cxn modelId="{503F8E02-8CB0-4281-B0FE-9093275FAE4B}" type="presParOf" srcId="{A5269A39-5F6B-4882-A941-FD3C61FA5207}" destId="{0AB1D501-A0BB-41A5-A888-C877B5AD3F78}" srcOrd="3" destOrd="0" presId="urn:microsoft.com/office/officeart/2018/2/layout/IconVerticalSolidList"/>
    <dgm:cxn modelId="{DDED8367-4376-4305-9866-83D0F667AA92}" type="presParOf" srcId="{A5269A39-5F6B-4882-A941-FD3C61FA5207}" destId="{2480AE77-D00C-4D1C-A16D-875C7CC29C7F}" srcOrd="4" destOrd="0" presId="urn:microsoft.com/office/officeart/2018/2/layout/IconVerticalSolidList"/>
    <dgm:cxn modelId="{072FFEC0-C8AB-40CB-90C8-27DE13F88A77}" type="presParOf" srcId="{2480AE77-D00C-4D1C-A16D-875C7CC29C7F}" destId="{E311FFD8-DCAF-4335-941B-EF258BEDDDA9}" srcOrd="0" destOrd="0" presId="urn:microsoft.com/office/officeart/2018/2/layout/IconVerticalSolidList"/>
    <dgm:cxn modelId="{0A9CAF8F-0358-4AFE-BC97-8959289A79AF}" type="presParOf" srcId="{2480AE77-D00C-4D1C-A16D-875C7CC29C7F}" destId="{1D3A2A08-F294-448F-B177-27C0CCC6BBE2}" srcOrd="1" destOrd="0" presId="urn:microsoft.com/office/officeart/2018/2/layout/IconVerticalSolidList"/>
    <dgm:cxn modelId="{3EC10105-F705-499A-870A-5CD3F348381B}" type="presParOf" srcId="{2480AE77-D00C-4D1C-A16D-875C7CC29C7F}" destId="{502BD5C0-BA06-4096-A7FE-9BA76549F082}" srcOrd="2" destOrd="0" presId="urn:microsoft.com/office/officeart/2018/2/layout/IconVerticalSolidList"/>
    <dgm:cxn modelId="{6FDE0792-7416-419F-B082-4F602EC38182}" type="presParOf" srcId="{2480AE77-D00C-4D1C-A16D-875C7CC29C7F}" destId="{8EAD0761-110A-4BE5-97FB-BE1FB85FDA79}" srcOrd="3" destOrd="0" presId="urn:microsoft.com/office/officeart/2018/2/layout/IconVerticalSolidList"/>
    <dgm:cxn modelId="{AD39ECCC-644F-4615-9DD3-5503E4D10CA0}" type="presParOf" srcId="{A5269A39-5F6B-4882-A941-FD3C61FA5207}" destId="{8F76EA8E-6C9F-4C43-BA86-3D6F3E8217A3}" srcOrd="5" destOrd="0" presId="urn:microsoft.com/office/officeart/2018/2/layout/IconVerticalSolidList"/>
    <dgm:cxn modelId="{AE971EFB-7D07-4F37-8248-06F9AFEDA175}" type="presParOf" srcId="{A5269A39-5F6B-4882-A941-FD3C61FA5207}" destId="{798F4F28-1184-4EAD-9A13-BBEE3ECC085C}" srcOrd="6" destOrd="0" presId="urn:microsoft.com/office/officeart/2018/2/layout/IconVerticalSolidList"/>
    <dgm:cxn modelId="{7B49C4DF-9B6F-4F6F-A13F-E6A97AAFC301}" type="presParOf" srcId="{798F4F28-1184-4EAD-9A13-BBEE3ECC085C}" destId="{C18D8E6A-D44D-404F-A41F-657136B486B3}" srcOrd="0" destOrd="0" presId="urn:microsoft.com/office/officeart/2018/2/layout/IconVerticalSolidList"/>
    <dgm:cxn modelId="{82C760F4-4B17-4620-A750-A0DC90D0704A}" type="presParOf" srcId="{798F4F28-1184-4EAD-9A13-BBEE3ECC085C}" destId="{740C45A1-1BC9-4103-9D95-C4E48CBE840D}" srcOrd="1" destOrd="0" presId="urn:microsoft.com/office/officeart/2018/2/layout/IconVerticalSolidList"/>
    <dgm:cxn modelId="{4BD58332-C98C-4BBC-B165-6C990C5E55D2}" type="presParOf" srcId="{798F4F28-1184-4EAD-9A13-BBEE3ECC085C}" destId="{32DB8D61-2DD9-4124-B781-2C6C59611251}" srcOrd="2" destOrd="0" presId="urn:microsoft.com/office/officeart/2018/2/layout/IconVerticalSolidList"/>
    <dgm:cxn modelId="{46A1867E-85AB-49F3-A257-CC9A1B233CCC}" type="presParOf" srcId="{798F4F28-1184-4EAD-9A13-BBEE3ECC085C}" destId="{96F41B7A-4201-4A19-9D84-6FD9700E5FB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AA48A-0BFA-4F5B-85D5-0EA7EA72C4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5027698-710A-4BB1-933F-5DC2C432F8D0}">
      <dgm:prSet custT="1"/>
      <dgm:spPr/>
      <dgm:t>
        <a:bodyPr/>
        <a:lstStyle/>
        <a:p>
          <a:pPr>
            <a:lnSpc>
              <a:spcPct val="100000"/>
            </a:lnSpc>
          </a:pPr>
          <a:r>
            <a:rPr lang="en-US" sz="2000" dirty="0"/>
            <a:t>Lift gradually. Don’t jerk upward. </a:t>
          </a:r>
        </a:p>
      </dgm:t>
    </dgm:pt>
    <dgm:pt modelId="{0FBAC520-11E2-41E3-B2CD-5DB9C91E3C20}" type="parTrans" cxnId="{2097264B-C5AD-48A8-9C75-F4B04A1122E5}">
      <dgm:prSet/>
      <dgm:spPr/>
      <dgm:t>
        <a:bodyPr/>
        <a:lstStyle/>
        <a:p>
          <a:endParaRPr lang="en-US"/>
        </a:p>
      </dgm:t>
    </dgm:pt>
    <dgm:pt modelId="{3EC3C629-4B68-4EA5-B353-F7E363B91531}" type="sibTrans" cxnId="{2097264B-C5AD-48A8-9C75-F4B04A1122E5}">
      <dgm:prSet/>
      <dgm:spPr/>
      <dgm:t>
        <a:bodyPr/>
        <a:lstStyle/>
        <a:p>
          <a:endParaRPr lang="en-US"/>
        </a:p>
      </dgm:t>
    </dgm:pt>
    <dgm:pt modelId="{B8678622-5324-410E-8251-884500E0A096}">
      <dgm:prSet custT="1"/>
      <dgm:spPr/>
      <dgm:t>
        <a:bodyPr/>
        <a:lstStyle/>
        <a:p>
          <a:pPr>
            <a:lnSpc>
              <a:spcPct val="100000"/>
            </a:lnSpc>
          </a:pPr>
          <a:r>
            <a:rPr lang="en-US" sz="2000" dirty="0"/>
            <a:t>Avoid twisting motions by shifting the position of your feet. </a:t>
          </a:r>
        </a:p>
      </dgm:t>
    </dgm:pt>
    <dgm:pt modelId="{2B505298-EEB2-4649-968B-C4B478B70BE7}" type="parTrans" cxnId="{C533344E-BE12-41BE-B8CD-76BA884B7C36}">
      <dgm:prSet/>
      <dgm:spPr/>
      <dgm:t>
        <a:bodyPr/>
        <a:lstStyle/>
        <a:p>
          <a:endParaRPr lang="en-US"/>
        </a:p>
      </dgm:t>
    </dgm:pt>
    <dgm:pt modelId="{DCDE7EAB-0123-44EE-A613-ADC3DD8EC9CE}" type="sibTrans" cxnId="{C533344E-BE12-41BE-B8CD-76BA884B7C36}">
      <dgm:prSet/>
      <dgm:spPr/>
      <dgm:t>
        <a:bodyPr/>
        <a:lstStyle/>
        <a:p>
          <a:endParaRPr lang="en-US"/>
        </a:p>
      </dgm:t>
    </dgm:pt>
    <dgm:pt modelId="{4064E71D-7CE7-431E-954A-5622DC471923}">
      <dgm:prSet custT="1"/>
      <dgm:spPr/>
      <dgm:t>
        <a:bodyPr/>
        <a:lstStyle/>
        <a:p>
          <a:pPr>
            <a:lnSpc>
              <a:spcPct val="100000"/>
            </a:lnSpc>
          </a:pPr>
          <a:r>
            <a:rPr lang="en-US" sz="2000" dirty="0"/>
            <a:t>Lift by standing up or pushing up with your leg muscles. This takes the strain off your back muscles. </a:t>
          </a:r>
        </a:p>
      </dgm:t>
    </dgm:pt>
    <dgm:pt modelId="{3650AC6C-5C73-44C8-A330-E444EC13F24F}" type="parTrans" cxnId="{77B326CD-C7D8-4CD8-847E-868DDC2B6552}">
      <dgm:prSet/>
      <dgm:spPr/>
      <dgm:t>
        <a:bodyPr/>
        <a:lstStyle/>
        <a:p>
          <a:endParaRPr lang="en-US"/>
        </a:p>
      </dgm:t>
    </dgm:pt>
    <dgm:pt modelId="{75F94556-1908-431A-B41D-B3AA5EAF1798}" type="sibTrans" cxnId="{77B326CD-C7D8-4CD8-847E-868DDC2B6552}">
      <dgm:prSet/>
      <dgm:spPr/>
      <dgm:t>
        <a:bodyPr/>
        <a:lstStyle/>
        <a:p>
          <a:endParaRPr lang="en-US"/>
        </a:p>
      </dgm:t>
    </dgm:pt>
    <dgm:pt modelId="{08F390A1-2449-47F7-91B8-047C3910B92E}">
      <dgm:prSet custT="1"/>
      <dgm:spPr/>
      <dgm:t>
        <a:bodyPr/>
        <a:lstStyle/>
        <a:p>
          <a:pPr>
            <a:lnSpc>
              <a:spcPct val="100000"/>
            </a:lnSpc>
          </a:pPr>
          <a:r>
            <a:rPr lang="en-US" sz="2000" dirty="0"/>
            <a:t>To put down a load, generally reverse the above methods. </a:t>
          </a:r>
        </a:p>
      </dgm:t>
    </dgm:pt>
    <dgm:pt modelId="{76D8A178-D22C-4B9B-8737-22454E6B9FC4}" type="parTrans" cxnId="{3679B19A-0F02-4230-A071-B762800DBDCF}">
      <dgm:prSet/>
      <dgm:spPr/>
      <dgm:t>
        <a:bodyPr/>
        <a:lstStyle/>
        <a:p>
          <a:endParaRPr lang="en-US"/>
        </a:p>
      </dgm:t>
    </dgm:pt>
    <dgm:pt modelId="{021295AD-D5E2-4EB7-A485-86E64CB25967}" type="sibTrans" cxnId="{3679B19A-0F02-4230-A071-B762800DBDCF}">
      <dgm:prSet/>
      <dgm:spPr/>
      <dgm:t>
        <a:bodyPr/>
        <a:lstStyle/>
        <a:p>
          <a:endParaRPr lang="en-US"/>
        </a:p>
      </dgm:t>
    </dgm:pt>
    <dgm:pt modelId="{D03A866C-9243-492E-B3A8-CD49A8332E94}" type="pres">
      <dgm:prSet presAssocID="{317AA48A-0BFA-4F5B-85D5-0EA7EA72C49D}" presName="root" presStyleCnt="0">
        <dgm:presLayoutVars>
          <dgm:dir/>
          <dgm:resizeHandles val="exact"/>
        </dgm:presLayoutVars>
      </dgm:prSet>
      <dgm:spPr/>
    </dgm:pt>
    <dgm:pt modelId="{F5EE5EC0-60D0-4F6C-A044-A4472F0DE3E5}" type="pres">
      <dgm:prSet presAssocID="{65027698-710A-4BB1-933F-5DC2C432F8D0}" presName="compNode" presStyleCnt="0"/>
      <dgm:spPr/>
    </dgm:pt>
    <dgm:pt modelId="{E6B94BBB-C1BB-4591-81D7-7F34F6714B7B}" type="pres">
      <dgm:prSet presAssocID="{65027698-710A-4BB1-933F-5DC2C432F8D0}" presName="bgRect" presStyleLbl="bgShp" presStyleIdx="0" presStyleCnt="4" custLinFactNeighborY="-1128"/>
      <dgm:spPr>
        <a:solidFill>
          <a:srgbClr val="CBCFD6"/>
        </a:solidFill>
      </dgm:spPr>
    </dgm:pt>
    <dgm:pt modelId="{D009C4C0-D991-482A-9CBA-AAB47E8EB415}" type="pres">
      <dgm:prSet presAssocID="{65027698-710A-4BB1-933F-5DC2C432F8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cle Arm"/>
        </a:ext>
      </dgm:extLst>
    </dgm:pt>
    <dgm:pt modelId="{236B9237-3ACE-45AC-9494-EBFA389D7AD0}" type="pres">
      <dgm:prSet presAssocID="{65027698-710A-4BB1-933F-5DC2C432F8D0}" presName="spaceRect" presStyleCnt="0"/>
      <dgm:spPr/>
    </dgm:pt>
    <dgm:pt modelId="{40BD4E05-1D58-49F2-8B01-D2443A386014}" type="pres">
      <dgm:prSet presAssocID="{65027698-710A-4BB1-933F-5DC2C432F8D0}" presName="parTx" presStyleLbl="revTx" presStyleIdx="0" presStyleCnt="4">
        <dgm:presLayoutVars>
          <dgm:chMax val="0"/>
          <dgm:chPref val="0"/>
        </dgm:presLayoutVars>
      </dgm:prSet>
      <dgm:spPr/>
    </dgm:pt>
    <dgm:pt modelId="{02344FF0-23A4-49EE-9529-0F0F1D88A35C}" type="pres">
      <dgm:prSet presAssocID="{3EC3C629-4B68-4EA5-B353-F7E363B91531}" presName="sibTrans" presStyleCnt="0"/>
      <dgm:spPr/>
    </dgm:pt>
    <dgm:pt modelId="{DEB7E479-21D6-4142-A8DE-E7AAE223E372}" type="pres">
      <dgm:prSet presAssocID="{B8678622-5324-410E-8251-884500E0A096}" presName="compNode" presStyleCnt="0"/>
      <dgm:spPr/>
    </dgm:pt>
    <dgm:pt modelId="{EAD7A4DA-2CD9-45C1-BAA4-6FA210084353}" type="pres">
      <dgm:prSet presAssocID="{B8678622-5324-410E-8251-884500E0A096}" presName="bgRect" presStyleLbl="bgShp" presStyleIdx="1" presStyleCnt="4"/>
      <dgm:spPr>
        <a:solidFill>
          <a:srgbClr val="CBCFD6"/>
        </a:solidFill>
      </dgm:spPr>
    </dgm:pt>
    <dgm:pt modelId="{64AE0F72-1D99-41CC-9730-088CC83629CC}" type="pres">
      <dgm:prSet presAssocID="{B8678622-5324-410E-8251-884500E0A0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
        </a:ext>
      </dgm:extLst>
    </dgm:pt>
    <dgm:pt modelId="{652CE64B-B454-417B-8117-D9CF384D62E7}" type="pres">
      <dgm:prSet presAssocID="{B8678622-5324-410E-8251-884500E0A096}" presName="spaceRect" presStyleCnt="0"/>
      <dgm:spPr/>
    </dgm:pt>
    <dgm:pt modelId="{99634F63-2D90-4F5C-896D-029B999634AF}" type="pres">
      <dgm:prSet presAssocID="{B8678622-5324-410E-8251-884500E0A096}" presName="parTx" presStyleLbl="revTx" presStyleIdx="1" presStyleCnt="4">
        <dgm:presLayoutVars>
          <dgm:chMax val="0"/>
          <dgm:chPref val="0"/>
        </dgm:presLayoutVars>
      </dgm:prSet>
      <dgm:spPr/>
    </dgm:pt>
    <dgm:pt modelId="{F1F27305-AC75-436E-8F2A-324EF3E0145D}" type="pres">
      <dgm:prSet presAssocID="{DCDE7EAB-0123-44EE-A613-ADC3DD8EC9CE}" presName="sibTrans" presStyleCnt="0"/>
      <dgm:spPr/>
    </dgm:pt>
    <dgm:pt modelId="{F4FF6760-8D55-4797-98A3-DC19B961415C}" type="pres">
      <dgm:prSet presAssocID="{4064E71D-7CE7-431E-954A-5622DC471923}" presName="compNode" presStyleCnt="0"/>
      <dgm:spPr/>
    </dgm:pt>
    <dgm:pt modelId="{4FFEE18A-73A3-4FED-BD75-15C2EB936BC4}" type="pres">
      <dgm:prSet presAssocID="{4064E71D-7CE7-431E-954A-5622DC471923}" presName="bgRect" presStyleLbl="bgShp" presStyleIdx="2" presStyleCnt="4"/>
      <dgm:spPr>
        <a:solidFill>
          <a:srgbClr val="CBCFD6"/>
        </a:solidFill>
      </dgm:spPr>
    </dgm:pt>
    <dgm:pt modelId="{C9DE4A22-8C97-4C34-AD9F-99DDF57A9AD8}" type="pres">
      <dgm:prSet presAssocID="{4064E71D-7CE7-431E-954A-5622DC4719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dy Builder"/>
        </a:ext>
      </dgm:extLst>
    </dgm:pt>
    <dgm:pt modelId="{DFE82827-8817-43E7-9809-9860AE312E5B}" type="pres">
      <dgm:prSet presAssocID="{4064E71D-7CE7-431E-954A-5622DC471923}" presName="spaceRect" presStyleCnt="0"/>
      <dgm:spPr/>
    </dgm:pt>
    <dgm:pt modelId="{0A2691C8-0EC4-4B3D-9D99-7B4B53EDA072}" type="pres">
      <dgm:prSet presAssocID="{4064E71D-7CE7-431E-954A-5622DC471923}" presName="parTx" presStyleLbl="revTx" presStyleIdx="2" presStyleCnt="4">
        <dgm:presLayoutVars>
          <dgm:chMax val="0"/>
          <dgm:chPref val="0"/>
        </dgm:presLayoutVars>
      </dgm:prSet>
      <dgm:spPr/>
    </dgm:pt>
    <dgm:pt modelId="{36DAD873-94B5-4DF7-8ED6-5C49EAEACC3B}" type="pres">
      <dgm:prSet presAssocID="{75F94556-1908-431A-B41D-B3AA5EAF1798}" presName="sibTrans" presStyleCnt="0"/>
      <dgm:spPr/>
    </dgm:pt>
    <dgm:pt modelId="{71A95C3D-FE18-4A71-923D-E0134D3A7C14}" type="pres">
      <dgm:prSet presAssocID="{08F390A1-2449-47F7-91B8-047C3910B92E}" presName="compNode" presStyleCnt="0"/>
      <dgm:spPr/>
    </dgm:pt>
    <dgm:pt modelId="{CD6A742E-24EF-40A8-B03E-9798CFBB74DB}" type="pres">
      <dgm:prSet presAssocID="{08F390A1-2449-47F7-91B8-047C3910B92E}" presName="bgRect" presStyleLbl="bgShp" presStyleIdx="3" presStyleCnt="4" custLinFactNeighborY="197"/>
      <dgm:spPr>
        <a:solidFill>
          <a:srgbClr val="CBCFD6"/>
        </a:solidFill>
      </dgm:spPr>
    </dgm:pt>
    <dgm:pt modelId="{05487059-8701-41B9-9FD8-C9F7FBABE853}" type="pres">
      <dgm:prSet presAssocID="{08F390A1-2449-47F7-91B8-047C3910B9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ck with solid fill"/>
        </a:ext>
      </dgm:extLst>
    </dgm:pt>
    <dgm:pt modelId="{92D0ED48-8D52-4365-8A3E-ADA41566DC71}" type="pres">
      <dgm:prSet presAssocID="{08F390A1-2449-47F7-91B8-047C3910B92E}" presName="spaceRect" presStyleCnt="0"/>
      <dgm:spPr/>
    </dgm:pt>
    <dgm:pt modelId="{41847E57-0DDA-478F-9ABC-F9AD2D0866EB}" type="pres">
      <dgm:prSet presAssocID="{08F390A1-2449-47F7-91B8-047C3910B92E}" presName="parTx" presStyleLbl="revTx" presStyleIdx="3" presStyleCnt="4">
        <dgm:presLayoutVars>
          <dgm:chMax val="0"/>
          <dgm:chPref val="0"/>
        </dgm:presLayoutVars>
      </dgm:prSet>
      <dgm:spPr/>
    </dgm:pt>
  </dgm:ptLst>
  <dgm:cxnLst>
    <dgm:cxn modelId="{FB155415-9C04-43E6-ABE7-15A35E8DAD7A}" type="presOf" srcId="{B8678622-5324-410E-8251-884500E0A096}" destId="{99634F63-2D90-4F5C-896D-029B999634AF}" srcOrd="0" destOrd="0" presId="urn:microsoft.com/office/officeart/2018/2/layout/IconVerticalSolidList"/>
    <dgm:cxn modelId="{2097264B-C5AD-48A8-9C75-F4B04A1122E5}" srcId="{317AA48A-0BFA-4F5B-85D5-0EA7EA72C49D}" destId="{65027698-710A-4BB1-933F-5DC2C432F8D0}" srcOrd="0" destOrd="0" parTransId="{0FBAC520-11E2-41E3-B2CD-5DB9C91E3C20}" sibTransId="{3EC3C629-4B68-4EA5-B353-F7E363B91531}"/>
    <dgm:cxn modelId="{C533344E-BE12-41BE-B8CD-76BA884B7C36}" srcId="{317AA48A-0BFA-4F5B-85D5-0EA7EA72C49D}" destId="{B8678622-5324-410E-8251-884500E0A096}" srcOrd="1" destOrd="0" parTransId="{2B505298-EEB2-4649-968B-C4B478B70BE7}" sibTransId="{DCDE7EAB-0123-44EE-A613-ADC3DD8EC9CE}"/>
    <dgm:cxn modelId="{2B0CF650-BF54-4ADC-B17C-89653BD0E9E8}" type="presOf" srcId="{08F390A1-2449-47F7-91B8-047C3910B92E}" destId="{41847E57-0DDA-478F-9ABC-F9AD2D0866EB}" srcOrd="0" destOrd="0" presId="urn:microsoft.com/office/officeart/2018/2/layout/IconVerticalSolidList"/>
    <dgm:cxn modelId="{AD708353-45B1-41AE-8009-9D1BE229B523}" type="presOf" srcId="{4064E71D-7CE7-431E-954A-5622DC471923}" destId="{0A2691C8-0EC4-4B3D-9D99-7B4B53EDA072}" srcOrd="0" destOrd="0" presId="urn:microsoft.com/office/officeart/2018/2/layout/IconVerticalSolidList"/>
    <dgm:cxn modelId="{3679B19A-0F02-4230-A071-B762800DBDCF}" srcId="{317AA48A-0BFA-4F5B-85D5-0EA7EA72C49D}" destId="{08F390A1-2449-47F7-91B8-047C3910B92E}" srcOrd="3" destOrd="0" parTransId="{76D8A178-D22C-4B9B-8737-22454E6B9FC4}" sibTransId="{021295AD-D5E2-4EB7-A485-86E64CB25967}"/>
    <dgm:cxn modelId="{4FD561AD-EDB4-478E-9648-E68FC733C0F4}" type="presOf" srcId="{317AA48A-0BFA-4F5B-85D5-0EA7EA72C49D}" destId="{D03A866C-9243-492E-B3A8-CD49A8332E94}" srcOrd="0" destOrd="0" presId="urn:microsoft.com/office/officeart/2018/2/layout/IconVerticalSolidList"/>
    <dgm:cxn modelId="{77B326CD-C7D8-4CD8-847E-868DDC2B6552}" srcId="{317AA48A-0BFA-4F5B-85D5-0EA7EA72C49D}" destId="{4064E71D-7CE7-431E-954A-5622DC471923}" srcOrd="2" destOrd="0" parTransId="{3650AC6C-5C73-44C8-A330-E444EC13F24F}" sibTransId="{75F94556-1908-431A-B41D-B3AA5EAF1798}"/>
    <dgm:cxn modelId="{A71F47F7-5C70-48A5-AC15-B31511C33C4C}" type="presOf" srcId="{65027698-710A-4BB1-933F-5DC2C432F8D0}" destId="{40BD4E05-1D58-49F2-8B01-D2443A386014}" srcOrd="0" destOrd="0" presId="urn:microsoft.com/office/officeart/2018/2/layout/IconVerticalSolidList"/>
    <dgm:cxn modelId="{2CCB44B5-0899-46E9-8A71-215E19670B52}" type="presParOf" srcId="{D03A866C-9243-492E-B3A8-CD49A8332E94}" destId="{F5EE5EC0-60D0-4F6C-A044-A4472F0DE3E5}" srcOrd="0" destOrd="0" presId="urn:microsoft.com/office/officeart/2018/2/layout/IconVerticalSolidList"/>
    <dgm:cxn modelId="{B7D76BEC-1803-4AA0-8C7E-258072B34E5B}" type="presParOf" srcId="{F5EE5EC0-60D0-4F6C-A044-A4472F0DE3E5}" destId="{E6B94BBB-C1BB-4591-81D7-7F34F6714B7B}" srcOrd="0" destOrd="0" presId="urn:microsoft.com/office/officeart/2018/2/layout/IconVerticalSolidList"/>
    <dgm:cxn modelId="{C24D1926-CA4E-4A9B-B7BB-5718372AACB1}" type="presParOf" srcId="{F5EE5EC0-60D0-4F6C-A044-A4472F0DE3E5}" destId="{D009C4C0-D991-482A-9CBA-AAB47E8EB415}" srcOrd="1" destOrd="0" presId="urn:microsoft.com/office/officeart/2018/2/layout/IconVerticalSolidList"/>
    <dgm:cxn modelId="{D3ABF5AB-B1E1-411A-A5CC-AF43DCED5E73}" type="presParOf" srcId="{F5EE5EC0-60D0-4F6C-A044-A4472F0DE3E5}" destId="{236B9237-3ACE-45AC-9494-EBFA389D7AD0}" srcOrd="2" destOrd="0" presId="urn:microsoft.com/office/officeart/2018/2/layout/IconVerticalSolidList"/>
    <dgm:cxn modelId="{3979C4AE-EA9F-43BF-AEA7-E7DA0A3E1B31}" type="presParOf" srcId="{F5EE5EC0-60D0-4F6C-A044-A4472F0DE3E5}" destId="{40BD4E05-1D58-49F2-8B01-D2443A386014}" srcOrd="3" destOrd="0" presId="urn:microsoft.com/office/officeart/2018/2/layout/IconVerticalSolidList"/>
    <dgm:cxn modelId="{AA02903E-0334-4D89-906B-7CBA5990F654}" type="presParOf" srcId="{D03A866C-9243-492E-B3A8-CD49A8332E94}" destId="{02344FF0-23A4-49EE-9529-0F0F1D88A35C}" srcOrd="1" destOrd="0" presId="urn:microsoft.com/office/officeart/2018/2/layout/IconVerticalSolidList"/>
    <dgm:cxn modelId="{8FB0B5F1-66B7-4B90-AEBB-FBEB73E04845}" type="presParOf" srcId="{D03A866C-9243-492E-B3A8-CD49A8332E94}" destId="{DEB7E479-21D6-4142-A8DE-E7AAE223E372}" srcOrd="2" destOrd="0" presId="urn:microsoft.com/office/officeart/2018/2/layout/IconVerticalSolidList"/>
    <dgm:cxn modelId="{00851038-8A32-4A3E-A2CC-8AFD24128D09}" type="presParOf" srcId="{DEB7E479-21D6-4142-A8DE-E7AAE223E372}" destId="{EAD7A4DA-2CD9-45C1-BAA4-6FA210084353}" srcOrd="0" destOrd="0" presId="urn:microsoft.com/office/officeart/2018/2/layout/IconVerticalSolidList"/>
    <dgm:cxn modelId="{1E1453EF-2CD8-491D-B66E-F580D49FFD5F}" type="presParOf" srcId="{DEB7E479-21D6-4142-A8DE-E7AAE223E372}" destId="{64AE0F72-1D99-41CC-9730-088CC83629CC}" srcOrd="1" destOrd="0" presId="urn:microsoft.com/office/officeart/2018/2/layout/IconVerticalSolidList"/>
    <dgm:cxn modelId="{EB1B3B6C-94CD-40F1-8016-81AB8B410861}" type="presParOf" srcId="{DEB7E479-21D6-4142-A8DE-E7AAE223E372}" destId="{652CE64B-B454-417B-8117-D9CF384D62E7}" srcOrd="2" destOrd="0" presId="urn:microsoft.com/office/officeart/2018/2/layout/IconVerticalSolidList"/>
    <dgm:cxn modelId="{163322E3-FC7A-41B2-8ED9-9AA07E659C66}" type="presParOf" srcId="{DEB7E479-21D6-4142-A8DE-E7AAE223E372}" destId="{99634F63-2D90-4F5C-896D-029B999634AF}" srcOrd="3" destOrd="0" presId="urn:microsoft.com/office/officeart/2018/2/layout/IconVerticalSolidList"/>
    <dgm:cxn modelId="{3E3FA7A1-D7CD-461E-828A-4B36CD706414}" type="presParOf" srcId="{D03A866C-9243-492E-B3A8-CD49A8332E94}" destId="{F1F27305-AC75-436E-8F2A-324EF3E0145D}" srcOrd="3" destOrd="0" presId="urn:microsoft.com/office/officeart/2018/2/layout/IconVerticalSolidList"/>
    <dgm:cxn modelId="{1E9C8336-3FCB-4B3B-9ACA-C9E764DF71C2}" type="presParOf" srcId="{D03A866C-9243-492E-B3A8-CD49A8332E94}" destId="{F4FF6760-8D55-4797-98A3-DC19B961415C}" srcOrd="4" destOrd="0" presId="urn:microsoft.com/office/officeart/2018/2/layout/IconVerticalSolidList"/>
    <dgm:cxn modelId="{665C29C5-9DAA-4487-A76C-1098F51C481B}" type="presParOf" srcId="{F4FF6760-8D55-4797-98A3-DC19B961415C}" destId="{4FFEE18A-73A3-4FED-BD75-15C2EB936BC4}" srcOrd="0" destOrd="0" presId="urn:microsoft.com/office/officeart/2018/2/layout/IconVerticalSolidList"/>
    <dgm:cxn modelId="{F18F8BDD-C71B-4C2E-9181-24DC4A1B30AA}" type="presParOf" srcId="{F4FF6760-8D55-4797-98A3-DC19B961415C}" destId="{C9DE4A22-8C97-4C34-AD9F-99DDF57A9AD8}" srcOrd="1" destOrd="0" presId="urn:microsoft.com/office/officeart/2018/2/layout/IconVerticalSolidList"/>
    <dgm:cxn modelId="{35C9B74B-4F58-463C-8FA2-4AAF3955414D}" type="presParOf" srcId="{F4FF6760-8D55-4797-98A3-DC19B961415C}" destId="{DFE82827-8817-43E7-9809-9860AE312E5B}" srcOrd="2" destOrd="0" presId="urn:microsoft.com/office/officeart/2018/2/layout/IconVerticalSolidList"/>
    <dgm:cxn modelId="{FB84E683-2A2F-4D70-A649-447A5CAF29CB}" type="presParOf" srcId="{F4FF6760-8D55-4797-98A3-DC19B961415C}" destId="{0A2691C8-0EC4-4B3D-9D99-7B4B53EDA072}" srcOrd="3" destOrd="0" presId="urn:microsoft.com/office/officeart/2018/2/layout/IconVerticalSolidList"/>
    <dgm:cxn modelId="{5A1730DD-C03F-4660-85F9-56B0453BF86A}" type="presParOf" srcId="{D03A866C-9243-492E-B3A8-CD49A8332E94}" destId="{36DAD873-94B5-4DF7-8ED6-5C49EAEACC3B}" srcOrd="5" destOrd="0" presId="urn:microsoft.com/office/officeart/2018/2/layout/IconVerticalSolidList"/>
    <dgm:cxn modelId="{B995C4E0-2E7A-4517-8CB0-8EDE36390619}" type="presParOf" srcId="{D03A866C-9243-492E-B3A8-CD49A8332E94}" destId="{71A95C3D-FE18-4A71-923D-E0134D3A7C14}" srcOrd="6" destOrd="0" presId="urn:microsoft.com/office/officeart/2018/2/layout/IconVerticalSolidList"/>
    <dgm:cxn modelId="{34EBEC84-7870-4501-98EE-DB6688218D9B}" type="presParOf" srcId="{71A95C3D-FE18-4A71-923D-E0134D3A7C14}" destId="{CD6A742E-24EF-40A8-B03E-9798CFBB74DB}" srcOrd="0" destOrd="0" presId="urn:microsoft.com/office/officeart/2018/2/layout/IconVerticalSolidList"/>
    <dgm:cxn modelId="{94560F84-C318-45B1-83D2-176A1134C724}" type="presParOf" srcId="{71A95C3D-FE18-4A71-923D-E0134D3A7C14}" destId="{05487059-8701-41B9-9FD8-C9F7FBABE853}" srcOrd="1" destOrd="0" presId="urn:microsoft.com/office/officeart/2018/2/layout/IconVerticalSolidList"/>
    <dgm:cxn modelId="{204BD7CB-78AD-4D07-B601-F5CDD7C63EFD}" type="presParOf" srcId="{71A95C3D-FE18-4A71-923D-E0134D3A7C14}" destId="{92D0ED48-8D52-4365-8A3E-ADA41566DC71}" srcOrd="2" destOrd="0" presId="urn:microsoft.com/office/officeart/2018/2/layout/IconVerticalSolidList"/>
    <dgm:cxn modelId="{0B7BE773-A049-4CD3-8198-5F30298D535C}" type="presParOf" srcId="{71A95C3D-FE18-4A71-923D-E0134D3A7C14}" destId="{41847E57-0DDA-478F-9ABC-F9AD2D0866E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361F94-D35F-4B55-B45A-7F010E0DE6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5A94F09-2003-4A62-800E-F419798ACCD9}">
      <dgm:prSet/>
      <dgm:spPr/>
      <dgm:t>
        <a:bodyPr/>
        <a:lstStyle/>
        <a:p>
          <a:r>
            <a:rPr lang="en-US" dirty="0"/>
            <a:t>Store compressed gas cylinders on a smooth floor in an upright position with valve covers in place. </a:t>
          </a:r>
        </a:p>
      </dgm:t>
    </dgm:pt>
    <dgm:pt modelId="{A22EFF01-9D29-4DF0-A57A-5220B9C93086}" type="parTrans" cxnId="{69254F68-7CC4-48DC-8450-2EA9DC351178}">
      <dgm:prSet/>
      <dgm:spPr/>
      <dgm:t>
        <a:bodyPr/>
        <a:lstStyle/>
        <a:p>
          <a:endParaRPr lang="en-US"/>
        </a:p>
      </dgm:t>
    </dgm:pt>
    <dgm:pt modelId="{66208205-AE88-4192-8AAE-5083475DD8E0}" type="sibTrans" cxnId="{69254F68-7CC4-48DC-8450-2EA9DC351178}">
      <dgm:prSet/>
      <dgm:spPr>
        <a:solidFill>
          <a:srgbClr val="06786A"/>
        </a:solidFill>
        <a:ln>
          <a:noFill/>
        </a:ln>
      </dgm:spPr>
      <dgm:t>
        <a:bodyPr/>
        <a:lstStyle/>
        <a:p>
          <a:endParaRPr lang="en-US" dirty="0"/>
        </a:p>
      </dgm:t>
    </dgm:pt>
    <dgm:pt modelId="{24F1CAC5-5BF1-4495-AC6B-0E5D370789DD}">
      <dgm:prSet/>
      <dgm:spPr/>
      <dgm:t>
        <a:bodyPr/>
        <a:lstStyle/>
        <a:p>
          <a:r>
            <a:rPr lang="en-US" dirty="0"/>
            <a:t>Cylinders should be fastened to a wall or stable surface to prevent displacement.</a:t>
          </a:r>
        </a:p>
      </dgm:t>
    </dgm:pt>
    <dgm:pt modelId="{24091F94-BFC7-42AE-987A-97146483131B}" type="parTrans" cxnId="{506DC7A8-8DA7-452E-B4A2-BFAB21F9E6CC}">
      <dgm:prSet/>
      <dgm:spPr/>
      <dgm:t>
        <a:bodyPr/>
        <a:lstStyle/>
        <a:p>
          <a:endParaRPr lang="en-US"/>
        </a:p>
      </dgm:t>
    </dgm:pt>
    <dgm:pt modelId="{5BB71752-F415-40F3-B009-D799923B1956}" type="sibTrans" cxnId="{506DC7A8-8DA7-452E-B4A2-BFAB21F9E6CC}">
      <dgm:prSet/>
      <dgm:spPr>
        <a:solidFill>
          <a:srgbClr val="06786A"/>
        </a:solidFill>
        <a:ln>
          <a:noFill/>
        </a:ln>
      </dgm:spPr>
      <dgm:t>
        <a:bodyPr/>
        <a:lstStyle/>
        <a:p>
          <a:endParaRPr lang="en-US" dirty="0"/>
        </a:p>
      </dgm:t>
    </dgm:pt>
    <dgm:pt modelId="{9EF875C0-EE9E-4710-B667-D90AD9994F4F}">
      <dgm:prSet/>
      <dgm:spPr/>
      <dgm:t>
        <a:bodyPr/>
        <a:lstStyle/>
        <a:p>
          <a:r>
            <a:rPr lang="en-US" dirty="0"/>
            <a:t>Materials should never be stored under stairs or within exit enclosures.</a:t>
          </a:r>
        </a:p>
      </dgm:t>
    </dgm:pt>
    <dgm:pt modelId="{A7C22F4C-B8B5-4BA2-8DB1-84E6EDBB4541}" type="parTrans" cxnId="{ECC7A4BC-F47B-4C77-A5F5-04E9EB572F81}">
      <dgm:prSet/>
      <dgm:spPr/>
      <dgm:t>
        <a:bodyPr/>
        <a:lstStyle/>
        <a:p>
          <a:endParaRPr lang="en-US"/>
        </a:p>
      </dgm:t>
    </dgm:pt>
    <dgm:pt modelId="{87DD2564-95CB-4F89-882F-6F981E404AFD}" type="sibTrans" cxnId="{ECC7A4BC-F47B-4C77-A5F5-04E9EB572F81}">
      <dgm:prSet/>
      <dgm:spPr>
        <a:solidFill>
          <a:srgbClr val="06786A"/>
        </a:solidFill>
        <a:ln>
          <a:noFill/>
        </a:ln>
      </dgm:spPr>
      <dgm:t>
        <a:bodyPr/>
        <a:lstStyle/>
        <a:p>
          <a:endParaRPr lang="en-US" dirty="0"/>
        </a:p>
      </dgm:t>
    </dgm:pt>
    <dgm:pt modelId="{63C7F67D-8E48-421F-A8F0-AFC17F16F546}">
      <dgm:prSet/>
      <dgm:spPr/>
      <dgm:t>
        <a:bodyPr/>
        <a:lstStyle/>
        <a:p>
          <a:r>
            <a:rPr lang="en-US" dirty="0"/>
            <a:t>No item should be stored in stairways to impede egress.</a:t>
          </a:r>
        </a:p>
      </dgm:t>
    </dgm:pt>
    <dgm:pt modelId="{BB9625F4-8D83-472F-A881-406A7B0A4EDA}" type="parTrans" cxnId="{3C860786-A8A9-4D0E-B26E-FB2AD998EC2E}">
      <dgm:prSet/>
      <dgm:spPr/>
      <dgm:t>
        <a:bodyPr/>
        <a:lstStyle/>
        <a:p>
          <a:endParaRPr lang="en-US"/>
        </a:p>
      </dgm:t>
    </dgm:pt>
    <dgm:pt modelId="{7AD4F4E4-E7E8-4B72-975E-E1A3E1CCD888}" type="sibTrans" cxnId="{3C860786-A8A9-4D0E-B26E-FB2AD998EC2E}">
      <dgm:prSet/>
      <dgm:spPr/>
      <dgm:t>
        <a:bodyPr/>
        <a:lstStyle/>
        <a:p>
          <a:endParaRPr lang="en-US"/>
        </a:p>
      </dgm:t>
    </dgm:pt>
    <dgm:pt modelId="{92ABF0A9-929E-4C52-BAF8-BD8ADA491E2E}" type="pres">
      <dgm:prSet presAssocID="{6E361F94-D35F-4B55-B45A-7F010E0DE636}" presName="outerComposite" presStyleCnt="0">
        <dgm:presLayoutVars>
          <dgm:chMax val="5"/>
          <dgm:dir/>
          <dgm:resizeHandles val="exact"/>
        </dgm:presLayoutVars>
      </dgm:prSet>
      <dgm:spPr/>
    </dgm:pt>
    <dgm:pt modelId="{BB8536F9-1516-4932-8FDF-F001984A87D3}" type="pres">
      <dgm:prSet presAssocID="{6E361F94-D35F-4B55-B45A-7F010E0DE636}" presName="dummyMaxCanvas" presStyleCnt="0">
        <dgm:presLayoutVars/>
      </dgm:prSet>
      <dgm:spPr/>
    </dgm:pt>
    <dgm:pt modelId="{725046CC-5D44-4F4D-B7DC-0D0EE82A0B36}" type="pres">
      <dgm:prSet presAssocID="{6E361F94-D35F-4B55-B45A-7F010E0DE636}" presName="FourNodes_1" presStyleLbl="node1" presStyleIdx="0" presStyleCnt="4">
        <dgm:presLayoutVars>
          <dgm:bulletEnabled val="1"/>
        </dgm:presLayoutVars>
      </dgm:prSet>
      <dgm:spPr/>
    </dgm:pt>
    <dgm:pt modelId="{696EA19D-EB76-4DCA-94A3-80BE764F7B07}" type="pres">
      <dgm:prSet presAssocID="{6E361F94-D35F-4B55-B45A-7F010E0DE636}" presName="FourNodes_2" presStyleLbl="node1" presStyleIdx="1" presStyleCnt="4">
        <dgm:presLayoutVars>
          <dgm:bulletEnabled val="1"/>
        </dgm:presLayoutVars>
      </dgm:prSet>
      <dgm:spPr/>
    </dgm:pt>
    <dgm:pt modelId="{BD4BA13A-04EF-4A2A-B864-26520217E0A6}" type="pres">
      <dgm:prSet presAssocID="{6E361F94-D35F-4B55-B45A-7F010E0DE636}" presName="FourNodes_3" presStyleLbl="node1" presStyleIdx="2" presStyleCnt="4">
        <dgm:presLayoutVars>
          <dgm:bulletEnabled val="1"/>
        </dgm:presLayoutVars>
      </dgm:prSet>
      <dgm:spPr/>
    </dgm:pt>
    <dgm:pt modelId="{9DB77436-837A-4BBF-A5E0-3E101EBA471D}" type="pres">
      <dgm:prSet presAssocID="{6E361F94-D35F-4B55-B45A-7F010E0DE636}" presName="FourNodes_4" presStyleLbl="node1" presStyleIdx="3" presStyleCnt="4">
        <dgm:presLayoutVars>
          <dgm:bulletEnabled val="1"/>
        </dgm:presLayoutVars>
      </dgm:prSet>
      <dgm:spPr/>
    </dgm:pt>
    <dgm:pt modelId="{1F31976C-3F9C-4BFA-830C-47EC39665109}" type="pres">
      <dgm:prSet presAssocID="{6E361F94-D35F-4B55-B45A-7F010E0DE636}" presName="FourConn_1-2" presStyleLbl="fgAccFollowNode1" presStyleIdx="0" presStyleCnt="3">
        <dgm:presLayoutVars>
          <dgm:bulletEnabled val="1"/>
        </dgm:presLayoutVars>
      </dgm:prSet>
      <dgm:spPr/>
    </dgm:pt>
    <dgm:pt modelId="{2750550B-33A2-486A-88AE-1F4DA0A28E7A}" type="pres">
      <dgm:prSet presAssocID="{6E361F94-D35F-4B55-B45A-7F010E0DE636}" presName="FourConn_2-3" presStyleLbl="fgAccFollowNode1" presStyleIdx="1" presStyleCnt="3">
        <dgm:presLayoutVars>
          <dgm:bulletEnabled val="1"/>
        </dgm:presLayoutVars>
      </dgm:prSet>
      <dgm:spPr/>
    </dgm:pt>
    <dgm:pt modelId="{53A9FD54-875A-4D8C-9C04-0419349664D4}" type="pres">
      <dgm:prSet presAssocID="{6E361F94-D35F-4B55-B45A-7F010E0DE636}" presName="FourConn_3-4" presStyleLbl="fgAccFollowNode1" presStyleIdx="2" presStyleCnt="3">
        <dgm:presLayoutVars>
          <dgm:bulletEnabled val="1"/>
        </dgm:presLayoutVars>
      </dgm:prSet>
      <dgm:spPr/>
    </dgm:pt>
    <dgm:pt modelId="{DF9D2F0A-C508-49AC-9517-058124CA61E1}" type="pres">
      <dgm:prSet presAssocID="{6E361F94-D35F-4B55-B45A-7F010E0DE636}" presName="FourNodes_1_text" presStyleLbl="node1" presStyleIdx="3" presStyleCnt="4">
        <dgm:presLayoutVars>
          <dgm:bulletEnabled val="1"/>
        </dgm:presLayoutVars>
      </dgm:prSet>
      <dgm:spPr/>
    </dgm:pt>
    <dgm:pt modelId="{5A7B4C20-4386-4E67-BE8C-50F5457738EE}" type="pres">
      <dgm:prSet presAssocID="{6E361F94-D35F-4B55-B45A-7F010E0DE636}" presName="FourNodes_2_text" presStyleLbl="node1" presStyleIdx="3" presStyleCnt="4">
        <dgm:presLayoutVars>
          <dgm:bulletEnabled val="1"/>
        </dgm:presLayoutVars>
      </dgm:prSet>
      <dgm:spPr/>
    </dgm:pt>
    <dgm:pt modelId="{E9091343-EBA1-42FE-910A-B6DC6A780A9E}" type="pres">
      <dgm:prSet presAssocID="{6E361F94-D35F-4B55-B45A-7F010E0DE636}" presName="FourNodes_3_text" presStyleLbl="node1" presStyleIdx="3" presStyleCnt="4">
        <dgm:presLayoutVars>
          <dgm:bulletEnabled val="1"/>
        </dgm:presLayoutVars>
      </dgm:prSet>
      <dgm:spPr/>
    </dgm:pt>
    <dgm:pt modelId="{7C7E9431-1317-41C5-9475-47E161E062FB}" type="pres">
      <dgm:prSet presAssocID="{6E361F94-D35F-4B55-B45A-7F010E0DE636}" presName="FourNodes_4_text" presStyleLbl="node1" presStyleIdx="3" presStyleCnt="4">
        <dgm:presLayoutVars>
          <dgm:bulletEnabled val="1"/>
        </dgm:presLayoutVars>
      </dgm:prSet>
      <dgm:spPr/>
    </dgm:pt>
  </dgm:ptLst>
  <dgm:cxnLst>
    <dgm:cxn modelId="{E8EEC810-8580-4737-9C48-0CFC26035480}" type="presOf" srcId="{A5A94F09-2003-4A62-800E-F419798ACCD9}" destId="{725046CC-5D44-4F4D-B7DC-0D0EE82A0B36}" srcOrd="0" destOrd="0" presId="urn:microsoft.com/office/officeart/2005/8/layout/vProcess5"/>
    <dgm:cxn modelId="{B68DBA1A-F3DD-46FA-AE13-CB51E4A3BEB5}" type="presOf" srcId="{9EF875C0-EE9E-4710-B667-D90AD9994F4F}" destId="{BD4BA13A-04EF-4A2A-B864-26520217E0A6}" srcOrd="0" destOrd="0" presId="urn:microsoft.com/office/officeart/2005/8/layout/vProcess5"/>
    <dgm:cxn modelId="{39DA2932-446D-4923-9336-A9EEE4034D4B}" type="presOf" srcId="{24F1CAC5-5BF1-4495-AC6B-0E5D370789DD}" destId="{5A7B4C20-4386-4E67-BE8C-50F5457738EE}" srcOrd="1" destOrd="0" presId="urn:microsoft.com/office/officeart/2005/8/layout/vProcess5"/>
    <dgm:cxn modelId="{7B45A038-04F8-418C-97E9-EB91477074B1}" type="presOf" srcId="{24F1CAC5-5BF1-4495-AC6B-0E5D370789DD}" destId="{696EA19D-EB76-4DCA-94A3-80BE764F7B07}" srcOrd="0" destOrd="0" presId="urn:microsoft.com/office/officeart/2005/8/layout/vProcess5"/>
    <dgm:cxn modelId="{9DFF7B3A-082A-45DF-8859-47EB11DB84E4}" type="presOf" srcId="{9EF875C0-EE9E-4710-B667-D90AD9994F4F}" destId="{E9091343-EBA1-42FE-910A-B6DC6A780A9E}" srcOrd="1" destOrd="0" presId="urn:microsoft.com/office/officeart/2005/8/layout/vProcess5"/>
    <dgm:cxn modelId="{C4982D3E-E573-411D-9A25-B0912EAD9968}" type="presOf" srcId="{63C7F67D-8E48-421F-A8F0-AFC17F16F546}" destId="{7C7E9431-1317-41C5-9475-47E161E062FB}" srcOrd="1" destOrd="0" presId="urn:microsoft.com/office/officeart/2005/8/layout/vProcess5"/>
    <dgm:cxn modelId="{DFA84E65-D77C-426D-BA0D-382D2EAE0EB4}" type="presOf" srcId="{A5A94F09-2003-4A62-800E-F419798ACCD9}" destId="{DF9D2F0A-C508-49AC-9517-058124CA61E1}" srcOrd="1" destOrd="0" presId="urn:microsoft.com/office/officeart/2005/8/layout/vProcess5"/>
    <dgm:cxn modelId="{69254F68-7CC4-48DC-8450-2EA9DC351178}" srcId="{6E361F94-D35F-4B55-B45A-7F010E0DE636}" destId="{A5A94F09-2003-4A62-800E-F419798ACCD9}" srcOrd="0" destOrd="0" parTransId="{A22EFF01-9D29-4DF0-A57A-5220B9C93086}" sibTransId="{66208205-AE88-4192-8AAE-5083475DD8E0}"/>
    <dgm:cxn modelId="{804ACA7F-A514-48A5-AC81-85863089FA8A}" type="presOf" srcId="{6E361F94-D35F-4B55-B45A-7F010E0DE636}" destId="{92ABF0A9-929E-4C52-BAF8-BD8ADA491E2E}" srcOrd="0" destOrd="0" presId="urn:microsoft.com/office/officeart/2005/8/layout/vProcess5"/>
    <dgm:cxn modelId="{ED7B3F81-98AC-4CD4-A727-679705F18F07}" type="presOf" srcId="{63C7F67D-8E48-421F-A8F0-AFC17F16F546}" destId="{9DB77436-837A-4BBF-A5E0-3E101EBA471D}" srcOrd="0" destOrd="0" presId="urn:microsoft.com/office/officeart/2005/8/layout/vProcess5"/>
    <dgm:cxn modelId="{3C860786-A8A9-4D0E-B26E-FB2AD998EC2E}" srcId="{6E361F94-D35F-4B55-B45A-7F010E0DE636}" destId="{63C7F67D-8E48-421F-A8F0-AFC17F16F546}" srcOrd="3" destOrd="0" parTransId="{BB9625F4-8D83-472F-A881-406A7B0A4EDA}" sibTransId="{7AD4F4E4-E7E8-4B72-975E-E1A3E1CCD888}"/>
    <dgm:cxn modelId="{198BF290-90F9-4718-BA9F-93A0CACC0A9D}" type="presOf" srcId="{66208205-AE88-4192-8AAE-5083475DD8E0}" destId="{1F31976C-3F9C-4BFA-830C-47EC39665109}" srcOrd="0" destOrd="0" presId="urn:microsoft.com/office/officeart/2005/8/layout/vProcess5"/>
    <dgm:cxn modelId="{506DC7A8-8DA7-452E-B4A2-BFAB21F9E6CC}" srcId="{6E361F94-D35F-4B55-B45A-7F010E0DE636}" destId="{24F1CAC5-5BF1-4495-AC6B-0E5D370789DD}" srcOrd="1" destOrd="0" parTransId="{24091F94-BFC7-42AE-987A-97146483131B}" sibTransId="{5BB71752-F415-40F3-B009-D799923B1956}"/>
    <dgm:cxn modelId="{ECC7A4BC-F47B-4C77-A5F5-04E9EB572F81}" srcId="{6E361F94-D35F-4B55-B45A-7F010E0DE636}" destId="{9EF875C0-EE9E-4710-B667-D90AD9994F4F}" srcOrd="2" destOrd="0" parTransId="{A7C22F4C-B8B5-4BA2-8DB1-84E6EDBB4541}" sibTransId="{87DD2564-95CB-4F89-882F-6F981E404AFD}"/>
    <dgm:cxn modelId="{09ADE2C6-2353-4B6E-B858-B18F2F3C84F0}" type="presOf" srcId="{87DD2564-95CB-4F89-882F-6F981E404AFD}" destId="{53A9FD54-875A-4D8C-9C04-0419349664D4}" srcOrd="0" destOrd="0" presId="urn:microsoft.com/office/officeart/2005/8/layout/vProcess5"/>
    <dgm:cxn modelId="{E4D478CC-7E5B-4330-BA57-4B505CD4BFB3}" type="presOf" srcId="{5BB71752-F415-40F3-B009-D799923B1956}" destId="{2750550B-33A2-486A-88AE-1F4DA0A28E7A}" srcOrd="0" destOrd="0" presId="urn:microsoft.com/office/officeart/2005/8/layout/vProcess5"/>
    <dgm:cxn modelId="{75AC9AB9-D344-4031-AC4F-2724D3A33A2D}" type="presParOf" srcId="{92ABF0A9-929E-4C52-BAF8-BD8ADA491E2E}" destId="{BB8536F9-1516-4932-8FDF-F001984A87D3}" srcOrd="0" destOrd="0" presId="urn:microsoft.com/office/officeart/2005/8/layout/vProcess5"/>
    <dgm:cxn modelId="{EE21003B-D0D0-4514-8F6A-C0792ED4C083}" type="presParOf" srcId="{92ABF0A9-929E-4C52-BAF8-BD8ADA491E2E}" destId="{725046CC-5D44-4F4D-B7DC-0D0EE82A0B36}" srcOrd="1" destOrd="0" presId="urn:microsoft.com/office/officeart/2005/8/layout/vProcess5"/>
    <dgm:cxn modelId="{37F1A51E-3CB6-4FD9-8424-13D367537DD4}" type="presParOf" srcId="{92ABF0A9-929E-4C52-BAF8-BD8ADA491E2E}" destId="{696EA19D-EB76-4DCA-94A3-80BE764F7B07}" srcOrd="2" destOrd="0" presId="urn:microsoft.com/office/officeart/2005/8/layout/vProcess5"/>
    <dgm:cxn modelId="{876ACDA2-4B27-4C4C-B63F-F13C399AF1AC}" type="presParOf" srcId="{92ABF0A9-929E-4C52-BAF8-BD8ADA491E2E}" destId="{BD4BA13A-04EF-4A2A-B864-26520217E0A6}" srcOrd="3" destOrd="0" presId="urn:microsoft.com/office/officeart/2005/8/layout/vProcess5"/>
    <dgm:cxn modelId="{2C19FF30-795B-46CA-929E-DBEB83ADE864}" type="presParOf" srcId="{92ABF0A9-929E-4C52-BAF8-BD8ADA491E2E}" destId="{9DB77436-837A-4BBF-A5E0-3E101EBA471D}" srcOrd="4" destOrd="0" presId="urn:microsoft.com/office/officeart/2005/8/layout/vProcess5"/>
    <dgm:cxn modelId="{DED93DC0-52F6-48F0-B2EC-BAE651005E20}" type="presParOf" srcId="{92ABF0A9-929E-4C52-BAF8-BD8ADA491E2E}" destId="{1F31976C-3F9C-4BFA-830C-47EC39665109}" srcOrd="5" destOrd="0" presId="urn:microsoft.com/office/officeart/2005/8/layout/vProcess5"/>
    <dgm:cxn modelId="{0D3CD7BE-72B5-454F-A0A4-3769B7EE827A}" type="presParOf" srcId="{92ABF0A9-929E-4C52-BAF8-BD8ADA491E2E}" destId="{2750550B-33A2-486A-88AE-1F4DA0A28E7A}" srcOrd="6" destOrd="0" presId="urn:microsoft.com/office/officeart/2005/8/layout/vProcess5"/>
    <dgm:cxn modelId="{02274A9B-D346-4A8B-9805-02A8F7510817}" type="presParOf" srcId="{92ABF0A9-929E-4C52-BAF8-BD8ADA491E2E}" destId="{53A9FD54-875A-4D8C-9C04-0419349664D4}" srcOrd="7" destOrd="0" presId="urn:microsoft.com/office/officeart/2005/8/layout/vProcess5"/>
    <dgm:cxn modelId="{71075E3B-3782-4635-A919-5DAAFF2655A7}" type="presParOf" srcId="{92ABF0A9-929E-4C52-BAF8-BD8ADA491E2E}" destId="{DF9D2F0A-C508-49AC-9517-058124CA61E1}" srcOrd="8" destOrd="0" presId="urn:microsoft.com/office/officeart/2005/8/layout/vProcess5"/>
    <dgm:cxn modelId="{DAAD58B7-6E55-4D27-91C3-81E1625E76F4}" type="presParOf" srcId="{92ABF0A9-929E-4C52-BAF8-BD8ADA491E2E}" destId="{5A7B4C20-4386-4E67-BE8C-50F5457738EE}" srcOrd="9" destOrd="0" presId="urn:microsoft.com/office/officeart/2005/8/layout/vProcess5"/>
    <dgm:cxn modelId="{53BF7308-2CA4-4CE5-A06F-044B14C35E2E}" type="presParOf" srcId="{92ABF0A9-929E-4C52-BAF8-BD8ADA491E2E}" destId="{E9091343-EBA1-42FE-910A-B6DC6A780A9E}" srcOrd="10" destOrd="0" presId="urn:microsoft.com/office/officeart/2005/8/layout/vProcess5"/>
    <dgm:cxn modelId="{B791CB9C-EF5C-4070-810F-BD938D30B2F4}" type="presParOf" srcId="{92ABF0A9-929E-4C52-BAF8-BD8ADA491E2E}" destId="{7C7E9431-1317-41C5-9475-47E161E062FB}"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608DF-0E22-4F4F-B2BC-3D8DCBF171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0B4C683-656F-4A3D-951E-72634C0FEED6}">
      <dgm:prSet custT="1"/>
      <dgm:spPr/>
      <dgm:t>
        <a:bodyPr/>
        <a:lstStyle/>
        <a:p>
          <a:r>
            <a:rPr lang="en-US" sz="1900" dirty="0"/>
            <a:t>Inspect for damage, lack of structural integrity, missing components or loose parts. </a:t>
          </a:r>
        </a:p>
      </dgm:t>
    </dgm:pt>
    <dgm:pt modelId="{AE2634AF-2E3D-4BB1-91DE-44C3A2C362AE}" type="parTrans" cxnId="{E5287129-1602-48A0-84FF-34023173E7E4}">
      <dgm:prSet/>
      <dgm:spPr/>
      <dgm:t>
        <a:bodyPr/>
        <a:lstStyle/>
        <a:p>
          <a:endParaRPr lang="en-US"/>
        </a:p>
      </dgm:t>
    </dgm:pt>
    <dgm:pt modelId="{224B754C-8CEA-499C-BAF8-6C4B7A0A7F41}" type="sibTrans" cxnId="{E5287129-1602-48A0-84FF-34023173E7E4}">
      <dgm:prSet/>
      <dgm:spPr/>
      <dgm:t>
        <a:bodyPr/>
        <a:lstStyle/>
        <a:p>
          <a:endParaRPr lang="en-US"/>
        </a:p>
      </dgm:t>
    </dgm:pt>
    <dgm:pt modelId="{C17235E4-2951-4FC3-9A4F-5438A4804FBA}">
      <dgm:prSet custT="1"/>
      <dgm:spPr/>
      <dgm:t>
        <a:bodyPr/>
        <a:lstStyle/>
        <a:p>
          <a:r>
            <a:rPr lang="en-US" sz="1900" dirty="0"/>
            <a:t>The steps or rungs must be tight and secure to the side rails.</a:t>
          </a:r>
        </a:p>
      </dgm:t>
    </dgm:pt>
    <dgm:pt modelId="{ECF629C5-A874-49B6-B172-A9A3EC209597}" type="parTrans" cxnId="{DFEF14B2-400D-4D40-8588-09C24D190736}">
      <dgm:prSet/>
      <dgm:spPr/>
      <dgm:t>
        <a:bodyPr/>
        <a:lstStyle/>
        <a:p>
          <a:endParaRPr lang="en-US"/>
        </a:p>
      </dgm:t>
    </dgm:pt>
    <dgm:pt modelId="{6A80A7C9-3B10-4512-A7C4-125024B98CEE}" type="sibTrans" cxnId="{DFEF14B2-400D-4D40-8588-09C24D190736}">
      <dgm:prSet/>
      <dgm:spPr/>
      <dgm:t>
        <a:bodyPr/>
        <a:lstStyle/>
        <a:p>
          <a:endParaRPr lang="en-US"/>
        </a:p>
      </dgm:t>
    </dgm:pt>
    <dgm:pt modelId="{4CE95AED-8FF4-45BD-8834-97B8817996C7}">
      <dgm:prSet custT="1"/>
      <dgm:spPr/>
      <dgm:t>
        <a:bodyPr/>
        <a:lstStyle/>
        <a:p>
          <a:r>
            <a:rPr lang="en-US" sz="1900" dirty="0"/>
            <a:t>All hardware and fittings must be properly and securely attached.</a:t>
          </a:r>
        </a:p>
      </dgm:t>
    </dgm:pt>
    <dgm:pt modelId="{C8AB416F-9683-43CB-9AFB-03BA0509889F}" type="parTrans" cxnId="{9DEDC1FA-AC44-4A69-876C-22A3300496FC}">
      <dgm:prSet/>
      <dgm:spPr/>
      <dgm:t>
        <a:bodyPr/>
        <a:lstStyle/>
        <a:p>
          <a:endParaRPr lang="en-US"/>
        </a:p>
      </dgm:t>
    </dgm:pt>
    <dgm:pt modelId="{E492417F-DB76-48FA-8A35-7DC66836F28A}" type="sibTrans" cxnId="{9DEDC1FA-AC44-4A69-876C-22A3300496FC}">
      <dgm:prSet/>
      <dgm:spPr/>
      <dgm:t>
        <a:bodyPr/>
        <a:lstStyle/>
        <a:p>
          <a:endParaRPr lang="en-US"/>
        </a:p>
      </dgm:t>
    </dgm:pt>
    <dgm:pt modelId="{A4836324-E5D7-4E76-8A05-313DC3E230FB}">
      <dgm:prSet custT="1"/>
      <dgm:spPr/>
      <dgm:t>
        <a:bodyPr/>
        <a:lstStyle/>
        <a:p>
          <a:r>
            <a:rPr lang="en-US" sz="1900" dirty="0"/>
            <a:t>Test movable parts to make sure they operate without binding or too much free play.</a:t>
          </a:r>
        </a:p>
      </dgm:t>
    </dgm:pt>
    <dgm:pt modelId="{7FE936A0-B163-47B2-BA9C-6A56BAB2D4A2}" type="parTrans" cxnId="{437820DB-D53A-4EE5-913E-D9791FC424F6}">
      <dgm:prSet/>
      <dgm:spPr/>
      <dgm:t>
        <a:bodyPr/>
        <a:lstStyle/>
        <a:p>
          <a:endParaRPr lang="en-US"/>
        </a:p>
      </dgm:t>
    </dgm:pt>
    <dgm:pt modelId="{ED109830-5DA5-476C-84EF-D5B3A174A584}" type="sibTrans" cxnId="{437820DB-D53A-4EE5-913E-D9791FC424F6}">
      <dgm:prSet/>
      <dgm:spPr/>
      <dgm:t>
        <a:bodyPr/>
        <a:lstStyle/>
        <a:p>
          <a:endParaRPr lang="en-US"/>
        </a:p>
      </dgm:t>
    </dgm:pt>
    <dgm:pt modelId="{10E20F32-2764-4FC5-AA08-3F9B130C956F}" type="pres">
      <dgm:prSet presAssocID="{42D608DF-0E22-4F4F-B2BC-3D8DCBF17125}" presName="root" presStyleCnt="0">
        <dgm:presLayoutVars>
          <dgm:dir/>
          <dgm:resizeHandles val="exact"/>
        </dgm:presLayoutVars>
      </dgm:prSet>
      <dgm:spPr/>
    </dgm:pt>
    <dgm:pt modelId="{AFAE34C3-20C9-4529-9A30-934B307D9AAE}" type="pres">
      <dgm:prSet presAssocID="{50B4C683-656F-4A3D-951E-72634C0FEED6}" presName="compNode" presStyleCnt="0"/>
      <dgm:spPr/>
    </dgm:pt>
    <dgm:pt modelId="{3D2F8875-945F-4C24-8F23-41E4986329C1}" type="pres">
      <dgm:prSet presAssocID="{50B4C683-656F-4A3D-951E-72634C0FEED6}" presName="bgRect" presStyleLbl="bgShp" presStyleIdx="0" presStyleCnt="4"/>
      <dgm:spPr/>
    </dgm:pt>
    <dgm:pt modelId="{F5625BF2-5738-414E-BCD4-7F748A7EAC86}" type="pres">
      <dgm:prSet presAssocID="{50B4C683-656F-4A3D-951E-72634C0FEE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C70BA2A8-16A2-4CFC-A9F2-66283B20CE49}" type="pres">
      <dgm:prSet presAssocID="{50B4C683-656F-4A3D-951E-72634C0FEED6}" presName="spaceRect" presStyleCnt="0"/>
      <dgm:spPr/>
    </dgm:pt>
    <dgm:pt modelId="{8AFB9647-0E27-40A4-9E5C-8E7B89AE35F6}" type="pres">
      <dgm:prSet presAssocID="{50B4C683-656F-4A3D-951E-72634C0FEED6}" presName="parTx" presStyleLbl="revTx" presStyleIdx="0" presStyleCnt="4">
        <dgm:presLayoutVars>
          <dgm:chMax val="0"/>
          <dgm:chPref val="0"/>
        </dgm:presLayoutVars>
      </dgm:prSet>
      <dgm:spPr/>
    </dgm:pt>
    <dgm:pt modelId="{40FBE886-897A-4CCA-A1DC-443BBF4CDD7C}" type="pres">
      <dgm:prSet presAssocID="{224B754C-8CEA-499C-BAF8-6C4B7A0A7F41}" presName="sibTrans" presStyleCnt="0"/>
      <dgm:spPr/>
    </dgm:pt>
    <dgm:pt modelId="{F0BE93AF-6E02-4099-93FB-DBFCC3D8A490}" type="pres">
      <dgm:prSet presAssocID="{C17235E4-2951-4FC3-9A4F-5438A4804FBA}" presName="compNode" presStyleCnt="0"/>
      <dgm:spPr/>
    </dgm:pt>
    <dgm:pt modelId="{50545B14-A721-4E83-9CEA-C7A130495B7B}" type="pres">
      <dgm:prSet presAssocID="{C17235E4-2951-4FC3-9A4F-5438A4804FBA}" presName="bgRect" presStyleLbl="bgShp" presStyleIdx="1" presStyleCnt="4"/>
      <dgm:spPr/>
    </dgm:pt>
    <dgm:pt modelId="{B783905E-5259-4F4D-A488-D7B663E26221}" type="pres">
      <dgm:prSet presAssocID="{C17235E4-2951-4FC3-9A4F-5438A4804F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pstairs with solid fill"/>
        </a:ext>
      </dgm:extLst>
    </dgm:pt>
    <dgm:pt modelId="{8FEF8159-8EBB-4BB8-AD18-82BF6393D023}" type="pres">
      <dgm:prSet presAssocID="{C17235E4-2951-4FC3-9A4F-5438A4804FBA}" presName="spaceRect" presStyleCnt="0"/>
      <dgm:spPr/>
    </dgm:pt>
    <dgm:pt modelId="{B128D13A-C7BA-49A0-B212-A0B925B6C159}" type="pres">
      <dgm:prSet presAssocID="{C17235E4-2951-4FC3-9A4F-5438A4804FBA}" presName="parTx" presStyleLbl="revTx" presStyleIdx="1" presStyleCnt="4">
        <dgm:presLayoutVars>
          <dgm:chMax val="0"/>
          <dgm:chPref val="0"/>
        </dgm:presLayoutVars>
      </dgm:prSet>
      <dgm:spPr/>
    </dgm:pt>
    <dgm:pt modelId="{2947A6E8-8FC8-4A12-8B26-894D7E1121F9}" type="pres">
      <dgm:prSet presAssocID="{6A80A7C9-3B10-4512-A7C4-125024B98CEE}" presName="sibTrans" presStyleCnt="0"/>
      <dgm:spPr/>
    </dgm:pt>
    <dgm:pt modelId="{C7C78529-AA76-4833-8847-5838B43ADA4D}" type="pres">
      <dgm:prSet presAssocID="{4CE95AED-8FF4-45BD-8834-97B8817996C7}" presName="compNode" presStyleCnt="0"/>
      <dgm:spPr/>
    </dgm:pt>
    <dgm:pt modelId="{16BA0597-C44D-46A6-94CE-B643D3DA4B2E}" type="pres">
      <dgm:prSet presAssocID="{4CE95AED-8FF4-45BD-8834-97B8817996C7}" presName="bgRect" presStyleLbl="bgShp" presStyleIdx="2" presStyleCnt="4"/>
      <dgm:spPr/>
    </dgm:pt>
    <dgm:pt modelId="{10C7E220-77CD-41DA-A544-78CACFCBE26B}" type="pres">
      <dgm:prSet presAssocID="{4CE95AED-8FF4-45BD-8834-97B8817996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ools with solid fill"/>
        </a:ext>
      </dgm:extLst>
    </dgm:pt>
    <dgm:pt modelId="{205F2FB0-F4F6-4B28-9D0A-1556FAA716DD}" type="pres">
      <dgm:prSet presAssocID="{4CE95AED-8FF4-45BD-8834-97B8817996C7}" presName="spaceRect" presStyleCnt="0"/>
      <dgm:spPr/>
    </dgm:pt>
    <dgm:pt modelId="{D5790D08-9D1C-4113-B17C-37ED3399EE4C}" type="pres">
      <dgm:prSet presAssocID="{4CE95AED-8FF4-45BD-8834-97B8817996C7}" presName="parTx" presStyleLbl="revTx" presStyleIdx="2" presStyleCnt="4">
        <dgm:presLayoutVars>
          <dgm:chMax val="0"/>
          <dgm:chPref val="0"/>
        </dgm:presLayoutVars>
      </dgm:prSet>
      <dgm:spPr/>
    </dgm:pt>
    <dgm:pt modelId="{15EC192F-03DB-4470-B13C-CCD9F5423C88}" type="pres">
      <dgm:prSet presAssocID="{E492417F-DB76-48FA-8A35-7DC66836F28A}" presName="sibTrans" presStyleCnt="0"/>
      <dgm:spPr/>
    </dgm:pt>
    <dgm:pt modelId="{45C3C642-76DF-4283-B057-C021478B2433}" type="pres">
      <dgm:prSet presAssocID="{A4836324-E5D7-4E76-8A05-313DC3E230FB}" presName="compNode" presStyleCnt="0"/>
      <dgm:spPr/>
    </dgm:pt>
    <dgm:pt modelId="{80606EE1-36C4-4D54-9D2D-EB0EC7DAC945}" type="pres">
      <dgm:prSet presAssocID="{A4836324-E5D7-4E76-8A05-313DC3E230FB}" presName="bgRect" presStyleLbl="bgShp" presStyleIdx="3" presStyleCnt="4" custLinFactNeighborX="0" custLinFactNeighborY="197"/>
      <dgm:spPr/>
    </dgm:pt>
    <dgm:pt modelId="{CC61D5F1-BE2C-45A7-BD53-54C0582F34A8}" type="pres">
      <dgm:prSet presAssocID="{A4836324-E5D7-4E76-8A05-313DC3E230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ove with solid fill"/>
        </a:ext>
      </dgm:extLst>
    </dgm:pt>
    <dgm:pt modelId="{26FD1813-6CED-46AA-BD60-10B5671B2A81}" type="pres">
      <dgm:prSet presAssocID="{A4836324-E5D7-4E76-8A05-313DC3E230FB}" presName="spaceRect" presStyleCnt="0"/>
      <dgm:spPr/>
    </dgm:pt>
    <dgm:pt modelId="{66D8B8BE-AC62-475E-AF73-FF03583F4FA5}" type="pres">
      <dgm:prSet presAssocID="{A4836324-E5D7-4E76-8A05-313DC3E230FB}" presName="parTx" presStyleLbl="revTx" presStyleIdx="3" presStyleCnt="4">
        <dgm:presLayoutVars>
          <dgm:chMax val="0"/>
          <dgm:chPref val="0"/>
        </dgm:presLayoutVars>
      </dgm:prSet>
      <dgm:spPr/>
    </dgm:pt>
  </dgm:ptLst>
  <dgm:cxnLst>
    <dgm:cxn modelId="{C01F921E-F03B-46E6-BB30-212DBDB89641}" type="presOf" srcId="{42D608DF-0E22-4F4F-B2BC-3D8DCBF17125}" destId="{10E20F32-2764-4FC5-AA08-3F9B130C956F}" srcOrd="0" destOrd="0" presId="urn:microsoft.com/office/officeart/2018/2/layout/IconVerticalSolidList"/>
    <dgm:cxn modelId="{E5287129-1602-48A0-84FF-34023173E7E4}" srcId="{42D608DF-0E22-4F4F-B2BC-3D8DCBF17125}" destId="{50B4C683-656F-4A3D-951E-72634C0FEED6}" srcOrd="0" destOrd="0" parTransId="{AE2634AF-2E3D-4BB1-91DE-44C3A2C362AE}" sibTransId="{224B754C-8CEA-499C-BAF8-6C4B7A0A7F41}"/>
    <dgm:cxn modelId="{464E9C55-C39B-4B66-A0EC-49FFF3EF1988}" type="presOf" srcId="{A4836324-E5D7-4E76-8A05-313DC3E230FB}" destId="{66D8B8BE-AC62-475E-AF73-FF03583F4FA5}" srcOrd="0" destOrd="0" presId="urn:microsoft.com/office/officeart/2018/2/layout/IconVerticalSolidList"/>
    <dgm:cxn modelId="{4161949E-1048-4183-A49B-905FF8C3D911}" type="presOf" srcId="{C17235E4-2951-4FC3-9A4F-5438A4804FBA}" destId="{B128D13A-C7BA-49A0-B212-A0B925B6C159}" srcOrd="0" destOrd="0" presId="urn:microsoft.com/office/officeart/2018/2/layout/IconVerticalSolidList"/>
    <dgm:cxn modelId="{DFEF14B2-400D-4D40-8588-09C24D190736}" srcId="{42D608DF-0E22-4F4F-B2BC-3D8DCBF17125}" destId="{C17235E4-2951-4FC3-9A4F-5438A4804FBA}" srcOrd="1" destOrd="0" parTransId="{ECF629C5-A874-49B6-B172-A9A3EC209597}" sibTransId="{6A80A7C9-3B10-4512-A7C4-125024B98CEE}"/>
    <dgm:cxn modelId="{A35DEFC9-6006-41B1-8EA0-6FC5C6C01533}" type="presOf" srcId="{50B4C683-656F-4A3D-951E-72634C0FEED6}" destId="{8AFB9647-0E27-40A4-9E5C-8E7B89AE35F6}" srcOrd="0" destOrd="0" presId="urn:microsoft.com/office/officeart/2018/2/layout/IconVerticalSolidList"/>
    <dgm:cxn modelId="{437820DB-D53A-4EE5-913E-D9791FC424F6}" srcId="{42D608DF-0E22-4F4F-B2BC-3D8DCBF17125}" destId="{A4836324-E5D7-4E76-8A05-313DC3E230FB}" srcOrd="3" destOrd="0" parTransId="{7FE936A0-B163-47B2-BA9C-6A56BAB2D4A2}" sibTransId="{ED109830-5DA5-476C-84EF-D5B3A174A584}"/>
    <dgm:cxn modelId="{14D187EB-F2B9-4FB1-99AC-31BF80A71691}" type="presOf" srcId="{4CE95AED-8FF4-45BD-8834-97B8817996C7}" destId="{D5790D08-9D1C-4113-B17C-37ED3399EE4C}" srcOrd="0" destOrd="0" presId="urn:microsoft.com/office/officeart/2018/2/layout/IconVerticalSolidList"/>
    <dgm:cxn modelId="{9DEDC1FA-AC44-4A69-876C-22A3300496FC}" srcId="{42D608DF-0E22-4F4F-B2BC-3D8DCBF17125}" destId="{4CE95AED-8FF4-45BD-8834-97B8817996C7}" srcOrd="2" destOrd="0" parTransId="{C8AB416F-9683-43CB-9AFB-03BA0509889F}" sibTransId="{E492417F-DB76-48FA-8A35-7DC66836F28A}"/>
    <dgm:cxn modelId="{DB45EB56-8CE9-4E3F-88D2-6C4BCAAC8F27}" type="presParOf" srcId="{10E20F32-2764-4FC5-AA08-3F9B130C956F}" destId="{AFAE34C3-20C9-4529-9A30-934B307D9AAE}" srcOrd="0" destOrd="0" presId="urn:microsoft.com/office/officeart/2018/2/layout/IconVerticalSolidList"/>
    <dgm:cxn modelId="{C086188F-D0F6-4011-AF37-2F4DF7B8A2B0}" type="presParOf" srcId="{AFAE34C3-20C9-4529-9A30-934B307D9AAE}" destId="{3D2F8875-945F-4C24-8F23-41E4986329C1}" srcOrd="0" destOrd="0" presId="urn:microsoft.com/office/officeart/2018/2/layout/IconVerticalSolidList"/>
    <dgm:cxn modelId="{506FC611-0525-4497-9ED1-65C848BE685C}" type="presParOf" srcId="{AFAE34C3-20C9-4529-9A30-934B307D9AAE}" destId="{F5625BF2-5738-414E-BCD4-7F748A7EAC86}" srcOrd="1" destOrd="0" presId="urn:microsoft.com/office/officeart/2018/2/layout/IconVerticalSolidList"/>
    <dgm:cxn modelId="{D6205185-F4E4-4C3D-929E-103DFB15114D}" type="presParOf" srcId="{AFAE34C3-20C9-4529-9A30-934B307D9AAE}" destId="{C70BA2A8-16A2-4CFC-A9F2-66283B20CE49}" srcOrd="2" destOrd="0" presId="urn:microsoft.com/office/officeart/2018/2/layout/IconVerticalSolidList"/>
    <dgm:cxn modelId="{56CA3802-AD6F-46C7-A7BC-89C445B0C35A}" type="presParOf" srcId="{AFAE34C3-20C9-4529-9A30-934B307D9AAE}" destId="{8AFB9647-0E27-40A4-9E5C-8E7B89AE35F6}" srcOrd="3" destOrd="0" presId="urn:microsoft.com/office/officeart/2018/2/layout/IconVerticalSolidList"/>
    <dgm:cxn modelId="{C59D50DB-F044-4902-8037-6FF828779599}" type="presParOf" srcId="{10E20F32-2764-4FC5-AA08-3F9B130C956F}" destId="{40FBE886-897A-4CCA-A1DC-443BBF4CDD7C}" srcOrd="1" destOrd="0" presId="urn:microsoft.com/office/officeart/2018/2/layout/IconVerticalSolidList"/>
    <dgm:cxn modelId="{84ABDC0C-2FF9-44A9-A1CA-50AD64D130FE}" type="presParOf" srcId="{10E20F32-2764-4FC5-AA08-3F9B130C956F}" destId="{F0BE93AF-6E02-4099-93FB-DBFCC3D8A490}" srcOrd="2" destOrd="0" presId="urn:microsoft.com/office/officeart/2018/2/layout/IconVerticalSolidList"/>
    <dgm:cxn modelId="{02DF0E6E-E241-4403-8DF5-295981CC52A7}" type="presParOf" srcId="{F0BE93AF-6E02-4099-93FB-DBFCC3D8A490}" destId="{50545B14-A721-4E83-9CEA-C7A130495B7B}" srcOrd="0" destOrd="0" presId="urn:microsoft.com/office/officeart/2018/2/layout/IconVerticalSolidList"/>
    <dgm:cxn modelId="{E20B91EB-0C7F-4BB1-9CBE-849A25BAD370}" type="presParOf" srcId="{F0BE93AF-6E02-4099-93FB-DBFCC3D8A490}" destId="{B783905E-5259-4F4D-A488-D7B663E26221}" srcOrd="1" destOrd="0" presId="urn:microsoft.com/office/officeart/2018/2/layout/IconVerticalSolidList"/>
    <dgm:cxn modelId="{130E5C21-0F1D-4341-B6DD-3785B83543CA}" type="presParOf" srcId="{F0BE93AF-6E02-4099-93FB-DBFCC3D8A490}" destId="{8FEF8159-8EBB-4BB8-AD18-82BF6393D023}" srcOrd="2" destOrd="0" presId="urn:microsoft.com/office/officeart/2018/2/layout/IconVerticalSolidList"/>
    <dgm:cxn modelId="{4C28DD78-22F5-479D-BF9E-37520B5081D4}" type="presParOf" srcId="{F0BE93AF-6E02-4099-93FB-DBFCC3D8A490}" destId="{B128D13A-C7BA-49A0-B212-A0B925B6C159}" srcOrd="3" destOrd="0" presId="urn:microsoft.com/office/officeart/2018/2/layout/IconVerticalSolidList"/>
    <dgm:cxn modelId="{F137E124-995F-4A09-846C-656B0CBE27A6}" type="presParOf" srcId="{10E20F32-2764-4FC5-AA08-3F9B130C956F}" destId="{2947A6E8-8FC8-4A12-8B26-894D7E1121F9}" srcOrd="3" destOrd="0" presId="urn:microsoft.com/office/officeart/2018/2/layout/IconVerticalSolidList"/>
    <dgm:cxn modelId="{FFD0E2DA-634A-46D2-829B-B3BCEF7E3140}" type="presParOf" srcId="{10E20F32-2764-4FC5-AA08-3F9B130C956F}" destId="{C7C78529-AA76-4833-8847-5838B43ADA4D}" srcOrd="4" destOrd="0" presId="urn:microsoft.com/office/officeart/2018/2/layout/IconVerticalSolidList"/>
    <dgm:cxn modelId="{B92EDB2C-4C78-452A-9618-28EE7EBDBFB5}" type="presParOf" srcId="{C7C78529-AA76-4833-8847-5838B43ADA4D}" destId="{16BA0597-C44D-46A6-94CE-B643D3DA4B2E}" srcOrd="0" destOrd="0" presId="urn:microsoft.com/office/officeart/2018/2/layout/IconVerticalSolidList"/>
    <dgm:cxn modelId="{D89C5321-F58F-4D10-A53F-D1F74D4D4BB7}" type="presParOf" srcId="{C7C78529-AA76-4833-8847-5838B43ADA4D}" destId="{10C7E220-77CD-41DA-A544-78CACFCBE26B}" srcOrd="1" destOrd="0" presId="urn:microsoft.com/office/officeart/2018/2/layout/IconVerticalSolidList"/>
    <dgm:cxn modelId="{A1241E6B-F160-47B2-8278-26FFA01C81D3}" type="presParOf" srcId="{C7C78529-AA76-4833-8847-5838B43ADA4D}" destId="{205F2FB0-F4F6-4B28-9D0A-1556FAA716DD}" srcOrd="2" destOrd="0" presId="urn:microsoft.com/office/officeart/2018/2/layout/IconVerticalSolidList"/>
    <dgm:cxn modelId="{7CA43FCF-00BF-42BD-87D2-573A9C694CED}" type="presParOf" srcId="{C7C78529-AA76-4833-8847-5838B43ADA4D}" destId="{D5790D08-9D1C-4113-B17C-37ED3399EE4C}" srcOrd="3" destOrd="0" presId="urn:microsoft.com/office/officeart/2018/2/layout/IconVerticalSolidList"/>
    <dgm:cxn modelId="{25D43C54-4899-4BE9-849B-39EE1F5270EA}" type="presParOf" srcId="{10E20F32-2764-4FC5-AA08-3F9B130C956F}" destId="{15EC192F-03DB-4470-B13C-CCD9F5423C88}" srcOrd="5" destOrd="0" presId="urn:microsoft.com/office/officeart/2018/2/layout/IconVerticalSolidList"/>
    <dgm:cxn modelId="{E996108C-41FC-4DD0-B068-E9E9AB58721F}" type="presParOf" srcId="{10E20F32-2764-4FC5-AA08-3F9B130C956F}" destId="{45C3C642-76DF-4283-B057-C021478B2433}" srcOrd="6" destOrd="0" presId="urn:microsoft.com/office/officeart/2018/2/layout/IconVerticalSolidList"/>
    <dgm:cxn modelId="{399214B6-1024-41A5-9F27-E1278F831E64}" type="presParOf" srcId="{45C3C642-76DF-4283-B057-C021478B2433}" destId="{80606EE1-36C4-4D54-9D2D-EB0EC7DAC945}" srcOrd="0" destOrd="0" presId="urn:microsoft.com/office/officeart/2018/2/layout/IconVerticalSolidList"/>
    <dgm:cxn modelId="{33B75638-8F98-474F-AC61-7CF4C0631AF4}" type="presParOf" srcId="{45C3C642-76DF-4283-B057-C021478B2433}" destId="{CC61D5F1-BE2C-45A7-BD53-54C0582F34A8}" srcOrd="1" destOrd="0" presId="urn:microsoft.com/office/officeart/2018/2/layout/IconVerticalSolidList"/>
    <dgm:cxn modelId="{40F0473B-E927-412B-86DD-7F3A3389C127}" type="presParOf" srcId="{45C3C642-76DF-4283-B057-C021478B2433}" destId="{26FD1813-6CED-46AA-BD60-10B5671B2A81}" srcOrd="2" destOrd="0" presId="urn:microsoft.com/office/officeart/2018/2/layout/IconVerticalSolidList"/>
    <dgm:cxn modelId="{545891FA-B32B-498F-83E9-45C08630A8E1}" type="presParOf" srcId="{45C3C642-76DF-4283-B057-C021478B2433}" destId="{66D8B8BE-AC62-475E-AF73-FF03583F4F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2C7C1-9079-4B11-B342-8B5F59A29A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96ADE89-9298-4A47-9068-DCDB732F1E99}">
      <dgm:prSet custT="1"/>
      <dgm:spPr/>
      <dgm:t>
        <a:bodyPr/>
        <a:lstStyle/>
        <a:p>
          <a:r>
            <a:rPr lang="en-US" sz="1900" dirty="0"/>
            <a:t>All labels should be intact and readable.</a:t>
          </a:r>
        </a:p>
      </dgm:t>
    </dgm:pt>
    <dgm:pt modelId="{520D1B88-FB54-4A82-A089-86A54FDB59F0}" type="parTrans" cxnId="{AB33BBD6-1838-44F7-9D6D-A7325CB0DC71}">
      <dgm:prSet/>
      <dgm:spPr/>
      <dgm:t>
        <a:bodyPr/>
        <a:lstStyle/>
        <a:p>
          <a:endParaRPr lang="en-US"/>
        </a:p>
      </dgm:t>
    </dgm:pt>
    <dgm:pt modelId="{09C522BA-E7A0-42F8-934B-15C8980529F0}" type="sibTrans" cxnId="{AB33BBD6-1838-44F7-9D6D-A7325CB0DC71}">
      <dgm:prSet/>
      <dgm:spPr/>
      <dgm:t>
        <a:bodyPr/>
        <a:lstStyle/>
        <a:p>
          <a:endParaRPr lang="en-US"/>
        </a:p>
      </dgm:t>
    </dgm:pt>
    <dgm:pt modelId="{79150418-7E36-4221-9682-BD5780F97EEC}">
      <dgm:prSet custT="1"/>
      <dgm:spPr/>
      <dgm:t>
        <a:bodyPr/>
        <a:lstStyle/>
        <a:p>
          <a:r>
            <a:rPr lang="en-US" sz="1900" dirty="0"/>
            <a:t>Ladders should be free of oil, grease and slippery materials.</a:t>
          </a:r>
        </a:p>
      </dgm:t>
    </dgm:pt>
    <dgm:pt modelId="{0186DF55-586B-40FA-ADD2-8D6A4360C126}" type="parTrans" cxnId="{5DF043A6-E78F-461B-A265-7AA3A63E396E}">
      <dgm:prSet/>
      <dgm:spPr/>
      <dgm:t>
        <a:bodyPr/>
        <a:lstStyle/>
        <a:p>
          <a:endParaRPr lang="en-US"/>
        </a:p>
      </dgm:t>
    </dgm:pt>
    <dgm:pt modelId="{B8119DB9-E448-4D6C-8DE4-DA9E699E0E0C}" type="sibTrans" cxnId="{5DF043A6-E78F-461B-A265-7AA3A63E396E}">
      <dgm:prSet/>
      <dgm:spPr/>
      <dgm:t>
        <a:bodyPr/>
        <a:lstStyle/>
        <a:p>
          <a:endParaRPr lang="en-US"/>
        </a:p>
      </dgm:t>
    </dgm:pt>
    <dgm:pt modelId="{96764EEB-EAA7-4AA9-B757-7A619752020B}">
      <dgm:prSet custT="1"/>
      <dgm:spPr/>
      <dgm:t>
        <a:bodyPr/>
        <a:lstStyle/>
        <a:p>
          <a:r>
            <a:rPr lang="en-US" sz="1900" dirty="0"/>
            <a:t>A ladder exposed to fire or strong chemicals must be discarded</a:t>
          </a:r>
          <a:r>
            <a:rPr lang="en-US" sz="1800" dirty="0"/>
            <a:t>.</a:t>
          </a:r>
        </a:p>
      </dgm:t>
    </dgm:pt>
    <dgm:pt modelId="{9B57777C-732E-4B5B-B464-D93C8563678B}" type="parTrans" cxnId="{7B6E3126-63F1-40DA-B9E0-D917BBF2DE12}">
      <dgm:prSet/>
      <dgm:spPr/>
      <dgm:t>
        <a:bodyPr/>
        <a:lstStyle/>
        <a:p>
          <a:endParaRPr lang="en-US"/>
        </a:p>
      </dgm:t>
    </dgm:pt>
    <dgm:pt modelId="{A03DB99A-18BA-401C-922A-FA34A3A45B23}" type="sibTrans" cxnId="{7B6E3126-63F1-40DA-B9E0-D917BBF2DE12}">
      <dgm:prSet/>
      <dgm:spPr/>
      <dgm:t>
        <a:bodyPr/>
        <a:lstStyle/>
        <a:p>
          <a:endParaRPr lang="en-US"/>
        </a:p>
      </dgm:t>
    </dgm:pt>
    <dgm:pt modelId="{0F0E59A8-06FD-4509-9777-9B12E797FFB0}">
      <dgm:prSet custT="1"/>
      <dgm:spPr/>
      <dgm:t>
        <a:bodyPr/>
        <a:lstStyle/>
        <a:p>
          <a:r>
            <a:rPr lang="en-US" sz="1900" dirty="0"/>
            <a:t>Leg levelers, paint shelves, stand-off shelves, etc. must be in good condition.</a:t>
          </a:r>
        </a:p>
      </dgm:t>
    </dgm:pt>
    <dgm:pt modelId="{88C439F5-0B1E-4851-8E93-30C7E7415192}" type="parTrans" cxnId="{48292349-11B6-45A1-85DA-F95E14758F66}">
      <dgm:prSet/>
      <dgm:spPr/>
      <dgm:t>
        <a:bodyPr/>
        <a:lstStyle/>
        <a:p>
          <a:endParaRPr lang="en-US"/>
        </a:p>
      </dgm:t>
    </dgm:pt>
    <dgm:pt modelId="{DCB60727-AA85-4644-946C-4E660F3DC01B}" type="sibTrans" cxnId="{48292349-11B6-45A1-85DA-F95E14758F66}">
      <dgm:prSet/>
      <dgm:spPr/>
      <dgm:t>
        <a:bodyPr/>
        <a:lstStyle/>
        <a:p>
          <a:endParaRPr lang="en-US"/>
        </a:p>
      </dgm:t>
    </dgm:pt>
    <dgm:pt modelId="{265B402B-5D0E-4609-9695-6093D79B747B}">
      <dgm:prSet custT="1"/>
      <dgm:spPr/>
      <dgm:t>
        <a:bodyPr/>
        <a:lstStyle/>
        <a:p>
          <a:r>
            <a:rPr lang="en-US" sz="1900" dirty="0"/>
            <a:t>The base must be on secure and level footing. Use a ladder leveler for equal rail support on uneven surfaces.</a:t>
          </a:r>
        </a:p>
      </dgm:t>
    </dgm:pt>
    <dgm:pt modelId="{9E167CCC-AA86-4C1A-97E0-4E629934558E}" type="parTrans" cxnId="{99E03B70-8139-4853-AEB6-025EF396E52F}">
      <dgm:prSet/>
      <dgm:spPr/>
      <dgm:t>
        <a:bodyPr/>
        <a:lstStyle/>
        <a:p>
          <a:endParaRPr lang="en-US"/>
        </a:p>
      </dgm:t>
    </dgm:pt>
    <dgm:pt modelId="{E959CD89-DEEF-4226-A708-44F44725CB65}" type="sibTrans" cxnId="{99E03B70-8139-4853-AEB6-025EF396E52F}">
      <dgm:prSet/>
      <dgm:spPr/>
      <dgm:t>
        <a:bodyPr/>
        <a:lstStyle/>
        <a:p>
          <a:endParaRPr lang="en-US"/>
        </a:p>
      </dgm:t>
    </dgm:pt>
    <dgm:pt modelId="{43BEE765-D730-4744-AD85-897C74C07EC8}" type="pres">
      <dgm:prSet presAssocID="{4CE2C7C1-9079-4B11-B342-8B5F59A29A5C}" presName="root" presStyleCnt="0">
        <dgm:presLayoutVars>
          <dgm:dir/>
          <dgm:resizeHandles val="exact"/>
        </dgm:presLayoutVars>
      </dgm:prSet>
      <dgm:spPr/>
    </dgm:pt>
    <dgm:pt modelId="{42039176-0651-4E63-A8E9-04E656791ACD}" type="pres">
      <dgm:prSet presAssocID="{596ADE89-9298-4A47-9068-DCDB732F1E99}" presName="compNode" presStyleCnt="0"/>
      <dgm:spPr/>
    </dgm:pt>
    <dgm:pt modelId="{03C0C88C-1746-4633-81A9-3EA212E19795}" type="pres">
      <dgm:prSet presAssocID="{596ADE89-9298-4A47-9068-DCDB732F1E99}" presName="bgRect" presStyleLbl="bgShp" presStyleIdx="0" presStyleCnt="5"/>
      <dgm:spPr/>
    </dgm:pt>
    <dgm:pt modelId="{05B633DC-E4D7-4A62-8476-0846F5F257C8}" type="pres">
      <dgm:prSet presAssocID="{596ADE89-9298-4A47-9068-DCDB732F1E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bel"/>
        </a:ext>
      </dgm:extLst>
    </dgm:pt>
    <dgm:pt modelId="{FB4F1DF1-4386-49A1-B055-DE0594748C3E}" type="pres">
      <dgm:prSet presAssocID="{596ADE89-9298-4A47-9068-DCDB732F1E99}" presName="spaceRect" presStyleCnt="0"/>
      <dgm:spPr/>
    </dgm:pt>
    <dgm:pt modelId="{115D79B5-38FF-46A0-93C4-432B844963F8}" type="pres">
      <dgm:prSet presAssocID="{596ADE89-9298-4A47-9068-DCDB732F1E99}" presName="parTx" presStyleLbl="revTx" presStyleIdx="0" presStyleCnt="5">
        <dgm:presLayoutVars>
          <dgm:chMax val="0"/>
          <dgm:chPref val="0"/>
        </dgm:presLayoutVars>
      </dgm:prSet>
      <dgm:spPr/>
    </dgm:pt>
    <dgm:pt modelId="{4D301C67-A96C-41EC-9409-8FB6A2A60FA1}" type="pres">
      <dgm:prSet presAssocID="{09C522BA-E7A0-42F8-934B-15C8980529F0}" presName="sibTrans" presStyleCnt="0"/>
      <dgm:spPr/>
    </dgm:pt>
    <dgm:pt modelId="{F86C66B1-AC14-4D9F-8540-2603D946DEC3}" type="pres">
      <dgm:prSet presAssocID="{79150418-7E36-4221-9682-BD5780F97EEC}" presName="compNode" presStyleCnt="0"/>
      <dgm:spPr/>
    </dgm:pt>
    <dgm:pt modelId="{DD016F90-5DD5-46D2-BEF2-DECB63D210E8}" type="pres">
      <dgm:prSet presAssocID="{79150418-7E36-4221-9682-BD5780F97EEC}" presName="bgRect" presStyleLbl="bgShp" presStyleIdx="1" presStyleCnt="5"/>
      <dgm:spPr/>
    </dgm:pt>
    <dgm:pt modelId="{1D611AE4-4D84-44B3-B4C4-1CE7307694E5}" type="pres">
      <dgm:prSet presAssocID="{79150418-7E36-4221-9682-BD5780F97E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lash"/>
        </a:ext>
      </dgm:extLst>
    </dgm:pt>
    <dgm:pt modelId="{4128032F-E1DF-47ED-AAD0-342A7C473F5A}" type="pres">
      <dgm:prSet presAssocID="{79150418-7E36-4221-9682-BD5780F97EEC}" presName="spaceRect" presStyleCnt="0"/>
      <dgm:spPr/>
    </dgm:pt>
    <dgm:pt modelId="{F3DC91E1-AAF4-4029-BFD5-1A1813718812}" type="pres">
      <dgm:prSet presAssocID="{79150418-7E36-4221-9682-BD5780F97EEC}" presName="parTx" presStyleLbl="revTx" presStyleIdx="1" presStyleCnt="5">
        <dgm:presLayoutVars>
          <dgm:chMax val="0"/>
          <dgm:chPref val="0"/>
        </dgm:presLayoutVars>
      </dgm:prSet>
      <dgm:spPr/>
    </dgm:pt>
    <dgm:pt modelId="{116FB327-4187-49D1-9692-EAC9762A27F5}" type="pres">
      <dgm:prSet presAssocID="{B8119DB9-E448-4D6C-8DE4-DA9E699E0E0C}" presName="sibTrans" presStyleCnt="0"/>
      <dgm:spPr/>
    </dgm:pt>
    <dgm:pt modelId="{28A0B7F1-B098-4E97-8DB6-B7031311F1D0}" type="pres">
      <dgm:prSet presAssocID="{96764EEB-EAA7-4AA9-B757-7A619752020B}" presName="compNode" presStyleCnt="0"/>
      <dgm:spPr/>
    </dgm:pt>
    <dgm:pt modelId="{6D6C2AB5-EC27-4155-B8F1-D95A7EF40B29}" type="pres">
      <dgm:prSet presAssocID="{96764EEB-EAA7-4AA9-B757-7A619752020B}" presName="bgRect" presStyleLbl="bgShp" presStyleIdx="2" presStyleCnt="5"/>
      <dgm:spPr/>
    </dgm:pt>
    <dgm:pt modelId="{53F666A6-658A-4A8E-8C5D-2EB28F601582}" type="pres">
      <dgm:prSet presAssocID="{96764EEB-EAA7-4AA9-B757-7A61975202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mmable"/>
        </a:ext>
      </dgm:extLst>
    </dgm:pt>
    <dgm:pt modelId="{661308F7-70F8-46BC-A2F5-89263D9F42B1}" type="pres">
      <dgm:prSet presAssocID="{96764EEB-EAA7-4AA9-B757-7A619752020B}" presName="spaceRect" presStyleCnt="0"/>
      <dgm:spPr/>
    </dgm:pt>
    <dgm:pt modelId="{E79BEC47-F914-4A9D-B98F-58FA5DA0CF20}" type="pres">
      <dgm:prSet presAssocID="{96764EEB-EAA7-4AA9-B757-7A619752020B}" presName="parTx" presStyleLbl="revTx" presStyleIdx="2" presStyleCnt="5">
        <dgm:presLayoutVars>
          <dgm:chMax val="0"/>
          <dgm:chPref val="0"/>
        </dgm:presLayoutVars>
      </dgm:prSet>
      <dgm:spPr/>
    </dgm:pt>
    <dgm:pt modelId="{3D3AA5DF-93FD-44D0-8A9E-9906066B281E}" type="pres">
      <dgm:prSet presAssocID="{A03DB99A-18BA-401C-922A-FA34A3A45B23}" presName="sibTrans" presStyleCnt="0"/>
      <dgm:spPr/>
    </dgm:pt>
    <dgm:pt modelId="{2F11350B-D8C0-4E2A-A012-A60D6FC4BEEF}" type="pres">
      <dgm:prSet presAssocID="{0F0E59A8-06FD-4509-9777-9B12E797FFB0}" presName="compNode" presStyleCnt="0"/>
      <dgm:spPr/>
    </dgm:pt>
    <dgm:pt modelId="{9F4220A6-D56F-4339-BCB6-5B34A84C26E8}" type="pres">
      <dgm:prSet presAssocID="{0F0E59A8-06FD-4509-9777-9B12E797FFB0}" presName="bgRect" presStyleLbl="bgShp" presStyleIdx="3" presStyleCnt="5"/>
      <dgm:spPr/>
    </dgm:pt>
    <dgm:pt modelId="{640124A8-4171-4B37-B20F-2F84A286D31B}" type="pres">
      <dgm:prSet presAssocID="{0F0E59A8-06FD-4509-9777-9B12E797FF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aint with solid fill"/>
        </a:ext>
      </dgm:extLst>
    </dgm:pt>
    <dgm:pt modelId="{3E3754FF-5C20-4BD1-B9E2-EA8262C8D763}" type="pres">
      <dgm:prSet presAssocID="{0F0E59A8-06FD-4509-9777-9B12E797FFB0}" presName="spaceRect" presStyleCnt="0"/>
      <dgm:spPr/>
    </dgm:pt>
    <dgm:pt modelId="{5843ABE3-C1DF-4B19-9900-A8B401578E84}" type="pres">
      <dgm:prSet presAssocID="{0F0E59A8-06FD-4509-9777-9B12E797FFB0}" presName="parTx" presStyleLbl="revTx" presStyleIdx="3" presStyleCnt="5">
        <dgm:presLayoutVars>
          <dgm:chMax val="0"/>
          <dgm:chPref val="0"/>
        </dgm:presLayoutVars>
      </dgm:prSet>
      <dgm:spPr/>
    </dgm:pt>
    <dgm:pt modelId="{FC20C469-0B6F-4C51-988C-08086A6320BB}" type="pres">
      <dgm:prSet presAssocID="{DCB60727-AA85-4644-946C-4E660F3DC01B}" presName="sibTrans" presStyleCnt="0"/>
      <dgm:spPr/>
    </dgm:pt>
    <dgm:pt modelId="{B373895E-AD8A-48D9-A04D-8A92BA51FF89}" type="pres">
      <dgm:prSet presAssocID="{265B402B-5D0E-4609-9695-6093D79B747B}" presName="compNode" presStyleCnt="0"/>
      <dgm:spPr/>
    </dgm:pt>
    <dgm:pt modelId="{CAA66CBF-D249-4A7C-A95A-4824735FA962}" type="pres">
      <dgm:prSet presAssocID="{265B402B-5D0E-4609-9695-6093D79B747B}" presName="bgRect" presStyleLbl="bgShp" presStyleIdx="4" presStyleCnt="5"/>
      <dgm:spPr/>
    </dgm:pt>
    <dgm:pt modelId="{A2E5176D-C304-4B6D-8E24-CCF090B73E6D}" type="pres">
      <dgm:prSet presAssocID="{265B402B-5D0E-4609-9695-6093D79B747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ettings with solid fill"/>
        </a:ext>
      </dgm:extLst>
    </dgm:pt>
    <dgm:pt modelId="{6BA73026-C9B0-4047-8606-8328567A031C}" type="pres">
      <dgm:prSet presAssocID="{265B402B-5D0E-4609-9695-6093D79B747B}" presName="spaceRect" presStyleCnt="0"/>
      <dgm:spPr/>
    </dgm:pt>
    <dgm:pt modelId="{6C03918F-DB60-433F-8D3B-4A7E72EF013F}" type="pres">
      <dgm:prSet presAssocID="{265B402B-5D0E-4609-9695-6093D79B747B}" presName="parTx" presStyleLbl="revTx" presStyleIdx="4" presStyleCnt="5">
        <dgm:presLayoutVars>
          <dgm:chMax val="0"/>
          <dgm:chPref val="0"/>
        </dgm:presLayoutVars>
      </dgm:prSet>
      <dgm:spPr/>
    </dgm:pt>
  </dgm:ptLst>
  <dgm:cxnLst>
    <dgm:cxn modelId="{0C234F19-398E-4284-B331-AA969DA3776E}" type="presOf" srcId="{79150418-7E36-4221-9682-BD5780F97EEC}" destId="{F3DC91E1-AAF4-4029-BFD5-1A1813718812}" srcOrd="0" destOrd="0" presId="urn:microsoft.com/office/officeart/2018/2/layout/IconVerticalSolidList"/>
    <dgm:cxn modelId="{7B6E3126-63F1-40DA-B9E0-D917BBF2DE12}" srcId="{4CE2C7C1-9079-4B11-B342-8B5F59A29A5C}" destId="{96764EEB-EAA7-4AA9-B757-7A619752020B}" srcOrd="2" destOrd="0" parTransId="{9B57777C-732E-4B5B-B464-D93C8563678B}" sibTransId="{A03DB99A-18BA-401C-922A-FA34A3A45B23}"/>
    <dgm:cxn modelId="{48292349-11B6-45A1-85DA-F95E14758F66}" srcId="{4CE2C7C1-9079-4B11-B342-8B5F59A29A5C}" destId="{0F0E59A8-06FD-4509-9777-9B12E797FFB0}" srcOrd="3" destOrd="0" parTransId="{88C439F5-0B1E-4851-8E93-30C7E7415192}" sibTransId="{DCB60727-AA85-4644-946C-4E660F3DC01B}"/>
    <dgm:cxn modelId="{99E03B70-8139-4853-AEB6-025EF396E52F}" srcId="{4CE2C7C1-9079-4B11-B342-8B5F59A29A5C}" destId="{265B402B-5D0E-4609-9695-6093D79B747B}" srcOrd="4" destOrd="0" parTransId="{9E167CCC-AA86-4C1A-97E0-4E629934558E}" sibTransId="{E959CD89-DEEF-4226-A708-44F44725CB65}"/>
    <dgm:cxn modelId="{B0500DA6-AFFC-4C8A-A6DA-44C39B5E7874}" type="presOf" srcId="{4CE2C7C1-9079-4B11-B342-8B5F59A29A5C}" destId="{43BEE765-D730-4744-AD85-897C74C07EC8}" srcOrd="0" destOrd="0" presId="urn:microsoft.com/office/officeart/2018/2/layout/IconVerticalSolidList"/>
    <dgm:cxn modelId="{5DF043A6-E78F-461B-A265-7AA3A63E396E}" srcId="{4CE2C7C1-9079-4B11-B342-8B5F59A29A5C}" destId="{79150418-7E36-4221-9682-BD5780F97EEC}" srcOrd="1" destOrd="0" parTransId="{0186DF55-586B-40FA-ADD2-8D6A4360C126}" sibTransId="{B8119DB9-E448-4D6C-8DE4-DA9E699E0E0C}"/>
    <dgm:cxn modelId="{3E6EADB2-8DD7-4751-BB0A-A5E006EC3E4A}" type="presOf" srcId="{265B402B-5D0E-4609-9695-6093D79B747B}" destId="{6C03918F-DB60-433F-8D3B-4A7E72EF013F}" srcOrd="0" destOrd="0" presId="urn:microsoft.com/office/officeart/2018/2/layout/IconVerticalSolidList"/>
    <dgm:cxn modelId="{BB9F96C1-2E07-4A62-A8CC-31206AD5CCF7}" type="presOf" srcId="{96764EEB-EAA7-4AA9-B757-7A619752020B}" destId="{E79BEC47-F914-4A9D-B98F-58FA5DA0CF20}" srcOrd="0" destOrd="0" presId="urn:microsoft.com/office/officeart/2018/2/layout/IconVerticalSolidList"/>
    <dgm:cxn modelId="{C941C2C6-3CB9-478B-B2CC-2DDF95A0B56C}" type="presOf" srcId="{0F0E59A8-06FD-4509-9777-9B12E797FFB0}" destId="{5843ABE3-C1DF-4B19-9900-A8B401578E84}" srcOrd="0" destOrd="0" presId="urn:microsoft.com/office/officeart/2018/2/layout/IconVerticalSolidList"/>
    <dgm:cxn modelId="{AB33BBD6-1838-44F7-9D6D-A7325CB0DC71}" srcId="{4CE2C7C1-9079-4B11-B342-8B5F59A29A5C}" destId="{596ADE89-9298-4A47-9068-DCDB732F1E99}" srcOrd="0" destOrd="0" parTransId="{520D1B88-FB54-4A82-A089-86A54FDB59F0}" sibTransId="{09C522BA-E7A0-42F8-934B-15C8980529F0}"/>
    <dgm:cxn modelId="{1E7F70FC-D984-46B9-A67C-399481E1FC72}" type="presOf" srcId="{596ADE89-9298-4A47-9068-DCDB732F1E99}" destId="{115D79B5-38FF-46A0-93C4-432B844963F8}" srcOrd="0" destOrd="0" presId="urn:microsoft.com/office/officeart/2018/2/layout/IconVerticalSolidList"/>
    <dgm:cxn modelId="{D8A0F424-7DC9-4969-99C0-FD760EB84270}" type="presParOf" srcId="{43BEE765-D730-4744-AD85-897C74C07EC8}" destId="{42039176-0651-4E63-A8E9-04E656791ACD}" srcOrd="0" destOrd="0" presId="urn:microsoft.com/office/officeart/2018/2/layout/IconVerticalSolidList"/>
    <dgm:cxn modelId="{3DB94F13-9D90-4D33-8E0E-25A12F3D6FFA}" type="presParOf" srcId="{42039176-0651-4E63-A8E9-04E656791ACD}" destId="{03C0C88C-1746-4633-81A9-3EA212E19795}" srcOrd="0" destOrd="0" presId="urn:microsoft.com/office/officeart/2018/2/layout/IconVerticalSolidList"/>
    <dgm:cxn modelId="{B43CF7DF-0941-41FF-8C68-4776F207B546}" type="presParOf" srcId="{42039176-0651-4E63-A8E9-04E656791ACD}" destId="{05B633DC-E4D7-4A62-8476-0846F5F257C8}" srcOrd="1" destOrd="0" presId="urn:microsoft.com/office/officeart/2018/2/layout/IconVerticalSolidList"/>
    <dgm:cxn modelId="{3152EFF5-C4E3-4A96-853C-993B39ECB28A}" type="presParOf" srcId="{42039176-0651-4E63-A8E9-04E656791ACD}" destId="{FB4F1DF1-4386-49A1-B055-DE0594748C3E}" srcOrd="2" destOrd="0" presId="urn:microsoft.com/office/officeart/2018/2/layout/IconVerticalSolidList"/>
    <dgm:cxn modelId="{913EDF5C-FE95-47C3-A857-686EFA644DC4}" type="presParOf" srcId="{42039176-0651-4E63-A8E9-04E656791ACD}" destId="{115D79B5-38FF-46A0-93C4-432B844963F8}" srcOrd="3" destOrd="0" presId="urn:microsoft.com/office/officeart/2018/2/layout/IconVerticalSolidList"/>
    <dgm:cxn modelId="{79A44B8A-7556-42BD-8571-269568D67E85}" type="presParOf" srcId="{43BEE765-D730-4744-AD85-897C74C07EC8}" destId="{4D301C67-A96C-41EC-9409-8FB6A2A60FA1}" srcOrd="1" destOrd="0" presId="urn:microsoft.com/office/officeart/2018/2/layout/IconVerticalSolidList"/>
    <dgm:cxn modelId="{A32A185A-DC0F-4F7D-937E-30FA688721F8}" type="presParOf" srcId="{43BEE765-D730-4744-AD85-897C74C07EC8}" destId="{F86C66B1-AC14-4D9F-8540-2603D946DEC3}" srcOrd="2" destOrd="0" presId="urn:microsoft.com/office/officeart/2018/2/layout/IconVerticalSolidList"/>
    <dgm:cxn modelId="{9A0A8EAF-0127-40CD-B3D3-1B7E73728D85}" type="presParOf" srcId="{F86C66B1-AC14-4D9F-8540-2603D946DEC3}" destId="{DD016F90-5DD5-46D2-BEF2-DECB63D210E8}" srcOrd="0" destOrd="0" presId="urn:microsoft.com/office/officeart/2018/2/layout/IconVerticalSolidList"/>
    <dgm:cxn modelId="{598A9CAF-C98B-4E18-8411-E1F7963E3634}" type="presParOf" srcId="{F86C66B1-AC14-4D9F-8540-2603D946DEC3}" destId="{1D611AE4-4D84-44B3-B4C4-1CE7307694E5}" srcOrd="1" destOrd="0" presId="urn:microsoft.com/office/officeart/2018/2/layout/IconVerticalSolidList"/>
    <dgm:cxn modelId="{80D446A9-E6F4-40A7-8394-27CB68307270}" type="presParOf" srcId="{F86C66B1-AC14-4D9F-8540-2603D946DEC3}" destId="{4128032F-E1DF-47ED-AAD0-342A7C473F5A}" srcOrd="2" destOrd="0" presId="urn:microsoft.com/office/officeart/2018/2/layout/IconVerticalSolidList"/>
    <dgm:cxn modelId="{45DB4813-CE6F-4EB4-91EB-82CA47E834BB}" type="presParOf" srcId="{F86C66B1-AC14-4D9F-8540-2603D946DEC3}" destId="{F3DC91E1-AAF4-4029-BFD5-1A1813718812}" srcOrd="3" destOrd="0" presId="urn:microsoft.com/office/officeart/2018/2/layout/IconVerticalSolidList"/>
    <dgm:cxn modelId="{0A24E37E-A6D3-40A1-9C5D-B0B6D2EE5C24}" type="presParOf" srcId="{43BEE765-D730-4744-AD85-897C74C07EC8}" destId="{116FB327-4187-49D1-9692-EAC9762A27F5}" srcOrd="3" destOrd="0" presId="urn:microsoft.com/office/officeart/2018/2/layout/IconVerticalSolidList"/>
    <dgm:cxn modelId="{F0FCC9EA-C103-4934-AF5C-0EF434BB9C26}" type="presParOf" srcId="{43BEE765-D730-4744-AD85-897C74C07EC8}" destId="{28A0B7F1-B098-4E97-8DB6-B7031311F1D0}" srcOrd="4" destOrd="0" presId="urn:microsoft.com/office/officeart/2018/2/layout/IconVerticalSolidList"/>
    <dgm:cxn modelId="{027DC63D-9257-45BF-9CA2-B69E9CC5E8C6}" type="presParOf" srcId="{28A0B7F1-B098-4E97-8DB6-B7031311F1D0}" destId="{6D6C2AB5-EC27-4155-B8F1-D95A7EF40B29}" srcOrd="0" destOrd="0" presId="urn:microsoft.com/office/officeart/2018/2/layout/IconVerticalSolidList"/>
    <dgm:cxn modelId="{FA49F370-60EB-4CC3-B855-1945BF88C5FA}" type="presParOf" srcId="{28A0B7F1-B098-4E97-8DB6-B7031311F1D0}" destId="{53F666A6-658A-4A8E-8C5D-2EB28F601582}" srcOrd="1" destOrd="0" presId="urn:microsoft.com/office/officeart/2018/2/layout/IconVerticalSolidList"/>
    <dgm:cxn modelId="{7E76333F-ED99-49A1-BFBA-34263CD9FAAF}" type="presParOf" srcId="{28A0B7F1-B098-4E97-8DB6-B7031311F1D0}" destId="{661308F7-70F8-46BC-A2F5-89263D9F42B1}" srcOrd="2" destOrd="0" presId="urn:microsoft.com/office/officeart/2018/2/layout/IconVerticalSolidList"/>
    <dgm:cxn modelId="{C820AD5E-7382-467E-AECD-E13129318A02}" type="presParOf" srcId="{28A0B7F1-B098-4E97-8DB6-B7031311F1D0}" destId="{E79BEC47-F914-4A9D-B98F-58FA5DA0CF20}" srcOrd="3" destOrd="0" presId="urn:microsoft.com/office/officeart/2018/2/layout/IconVerticalSolidList"/>
    <dgm:cxn modelId="{B8F024C7-B5CC-4AB5-9EA8-94D8EC869C94}" type="presParOf" srcId="{43BEE765-D730-4744-AD85-897C74C07EC8}" destId="{3D3AA5DF-93FD-44D0-8A9E-9906066B281E}" srcOrd="5" destOrd="0" presId="urn:microsoft.com/office/officeart/2018/2/layout/IconVerticalSolidList"/>
    <dgm:cxn modelId="{EA41B944-334A-409A-8A55-FF78F2AE998E}" type="presParOf" srcId="{43BEE765-D730-4744-AD85-897C74C07EC8}" destId="{2F11350B-D8C0-4E2A-A012-A60D6FC4BEEF}" srcOrd="6" destOrd="0" presId="urn:microsoft.com/office/officeart/2018/2/layout/IconVerticalSolidList"/>
    <dgm:cxn modelId="{B8C72C87-235C-4B07-85B1-408C6D186DA0}" type="presParOf" srcId="{2F11350B-D8C0-4E2A-A012-A60D6FC4BEEF}" destId="{9F4220A6-D56F-4339-BCB6-5B34A84C26E8}" srcOrd="0" destOrd="0" presId="urn:microsoft.com/office/officeart/2018/2/layout/IconVerticalSolidList"/>
    <dgm:cxn modelId="{03D4DDFE-C8AC-4582-A074-EF317D0B3F28}" type="presParOf" srcId="{2F11350B-D8C0-4E2A-A012-A60D6FC4BEEF}" destId="{640124A8-4171-4B37-B20F-2F84A286D31B}" srcOrd="1" destOrd="0" presId="urn:microsoft.com/office/officeart/2018/2/layout/IconVerticalSolidList"/>
    <dgm:cxn modelId="{F0DCD6A2-27C2-44EC-9E0B-9F3A76FF45F4}" type="presParOf" srcId="{2F11350B-D8C0-4E2A-A012-A60D6FC4BEEF}" destId="{3E3754FF-5C20-4BD1-B9E2-EA8262C8D763}" srcOrd="2" destOrd="0" presId="urn:microsoft.com/office/officeart/2018/2/layout/IconVerticalSolidList"/>
    <dgm:cxn modelId="{616B54D0-FDBF-49B1-AEAD-8854AC6A9BE3}" type="presParOf" srcId="{2F11350B-D8C0-4E2A-A012-A60D6FC4BEEF}" destId="{5843ABE3-C1DF-4B19-9900-A8B401578E84}" srcOrd="3" destOrd="0" presId="urn:microsoft.com/office/officeart/2018/2/layout/IconVerticalSolidList"/>
    <dgm:cxn modelId="{39476F36-E4C6-471F-A3FB-AA1FDA8819A4}" type="presParOf" srcId="{43BEE765-D730-4744-AD85-897C74C07EC8}" destId="{FC20C469-0B6F-4C51-988C-08086A6320BB}" srcOrd="7" destOrd="0" presId="urn:microsoft.com/office/officeart/2018/2/layout/IconVerticalSolidList"/>
    <dgm:cxn modelId="{4AAE763E-1235-403D-A445-D1165DE787BE}" type="presParOf" srcId="{43BEE765-D730-4744-AD85-897C74C07EC8}" destId="{B373895E-AD8A-48D9-A04D-8A92BA51FF89}" srcOrd="8" destOrd="0" presId="urn:microsoft.com/office/officeart/2018/2/layout/IconVerticalSolidList"/>
    <dgm:cxn modelId="{977B72B1-4281-47CA-8C60-A8F75E2BFC9B}" type="presParOf" srcId="{B373895E-AD8A-48D9-A04D-8A92BA51FF89}" destId="{CAA66CBF-D249-4A7C-A95A-4824735FA962}" srcOrd="0" destOrd="0" presId="urn:microsoft.com/office/officeart/2018/2/layout/IconVerticalSolidList"/>
    <dgm:cxn modelId="{E7B93849-2501-4580-915D-42ECCEFF2EF5}" type="presParOf" srcId="{B373895E-AD8A-48D9-A04D-8A92BA51FF89}" destId="{A2E5176D-C304-4B6D-8E24-CCF090B73E6D}" srcOrd="1" destOrd="0" presId="urn:microsoft.com/office/officeart/2018/2/layout/IconVerticalSolidList"/>
    <dgm:cxn modelId="{1260B7B6-9743-47B9-9347-A1E15C81BC43}" type="presParOf" srcId="{B373895E-AD8A-48D9-A04D-8A92BA51FF89}" destId="{6BA73026-C9B0-4047-8606-8328567A031C}" srcOrd="2" destOrd="0" presId="urn:microsoft.com/office/officeart/2018/2/layout/IconVerticalSolidList"/>
    <dgm:cxn modelId="{12A032C6-54C6-45CB-B6CE-EEC367E75709}" type="presParOf" srcId="{B373895E-AD8A-48D9-A04D-8A92BA51FF89}" destId="{6C03918F-DB60-433F-8D3B-4A7E72EF01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8E34CD-333F-41C2-B168-CA5540D993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7023CC-D34E-43ED-B969-DFC1EDCF4152}">
      <dgm:prSet custT="1"/>
      <dgm:spPr/>
      <dgm:t>
        <a:bodyPr/>
        <a:lstStyle/>
        <a:p>
          <a:pPr>
            <a:lnSpc>
              <a:spcPct val="100000"/>
            </a:lnSpc>
          </a:pPr>
          <a:r>
            <a:rPr lang="en-US" sz="1900" dirty="0"/>
            <a:t>The base must have slip resistant material.</a:t>
          </a:r>
        </a:p>
      </dgm:t>
    </dgm:pt>
    <dgm:pt modelId="{29A9452F-0BAD-40AD-8E9C-339A4EF2DD6C}" type="parTrans" cxnId="{B504FB3A-D767-4774-B293-0449D850710E}">
      <dgm:prSet/>
      <dgm:spPr/>
      <dgm:t>
        <a:bodyPr/>
        <a:lstStyle/>
        <a:p>
          <a:endParaRPr lang="en-US"/>
        </a:p>
      </dgm:t>
    </dgm:pt>
    <dgm:pt modelId="{72D24095-AED2-4F2D-AB1D-AD13201DFD90}" type="sibTrans" cxnId="{B504FB3A-D767-4774-B293-0449D850710E}">
      <dgm:prSet/>
      <dgm:spPr/>
      <dgm:t>
        <a:bodyPr/>
        <a:lstStyle/>
        <a:p>
          <a:endParaRPr lang="en-US"/>
        </a:p>
      </dgm:t>
    </dgm:pt>
    <dgm:pt modelId="{92E7A40E-26B4-4827-831C-CFB8B4D791F5}">
      <dgm:prSet custT="1"/>
      <dgm:spPr/>
      <dgm:t>
        <a:bodyPr/>
        <a:lstStyle/>
        <a:p>
          <a:pPr>
            <a:lnSpc>
              <a:spcPct val="100000"/>
            </a:lnSpc>
          </a:pPr>
          <a:r>
            <a:rPr lang="en-US" sz="1900" dirty="0"/>
            <a:t>Ropes and pulleys must be in good condition.</a:t>
          </a:r>
        </a:p>
      </dgm:t>
    </dgm:pt>
    <dgm:pt modelId="{D0FFE48C-4A7F-495F-A4DB-01D1C6D25F42}" type="parTrans" cxnId="{5F495D61-6C8A-477A-8D4C-18D1A249D98D}">
      <dgm:prSet/>
      <dgm:spPr/>
      <dgm:t>
        <a:bodyPr/>
        <a:lstStyle/>
        <a:p>
          <a:endParaRPr lang="en-US"/>
        </a:p>
      </dgm:t>
    </dgm:pt>
    <dgm:pt modelId="{35A3A681-C026-4A5B-9DDB-D8DD6F8B91FF}" type="sibTrans" cxnId="{5F495D61-6C8A-477A-8D4C-18D1A249D98D}">
      <dgm:prSet/>
      <dgm:spPr/>
      <dgm:t>
        <a:bodyPr/>
        <a:lstStyle/>
        <a:p>
          <a:endParaRPr lang="en-US"/>
        </a:p>
      </dgm:t>
    </dgm:pt>
    <dgm:pt modelId="{83B14D6F-82B5-4886-B1E9-3E1424BB025D}">
      <dgm:prSet custT="1"/>
      <dgm:spPr/>
      <dgm:t>
        <a:bodyPr/>
        <a:lstStyle/>
        <a:p>
          <a:pPr>
            <a:lnSpc>
              <a:spcPct val="100000"/>
            </a:lnSpc>
          </a:pPr>
          <a:r>
            <a:rPr lang="en-US" sz="1900" dirty="0"/>
            <a:t>Ladder extension locks must move freely and lock correctly</a:t>
          </a:r>
          <a:r>
            <a:rPr lang="en-US" sz="1800" dirty="0"/>
            <a:t>.</a:t>
          </a:r>
        </a:p>
      </dgm:t>
    </dgm:pt>
    <dgm:pt modelId="{2FA80B39-D6CD-4093-B8FC-F2522558C15C}" type="parTrans" cxnId="{740A7ECA-D8D4-44FB-BFD8-C229B1187E41}">
      <dgm:prSet/>
      <dgm:spPr/>
      <dgm:t>
        <a:bodyPr/>
        <a:lstStyle/>
        <a:p>
          <a:endParaRPr lang="en-US"/>
        </a:p>
      </dgm:t>
    </dgm:pt>
    <dgm:pt modelId="{62B087C4-A9A5-4299-A976-1259DC6AA248}" type="sibTrans" cxnId="{740A7ECA-D8D4-44FB-BFD8-C229B1187E41}">
      <dgm:prSet/>
      <dgm:spPr/>
      <dgm:t>
        <a:bodyPr/>
        <a:lstStyle/>
        <a:p>
          <a:endParaRPr lang="en-US"/>
        </a:p>
      </dgm:t>
    </dgm:pt>
    <dgm:pt modelId="{FF00DE71-D59C-4E6C-AD05-1178B42883BB}">
      <dgm:prSet custT="1"/>
      <dgm:spPr/>
      <dgm:t>
        <a:bodyPr/>
        <a:lstStyle/>
        <a:p>
          <a:pPr>
            <a:lnSpc>
              <a:spcPct val="100000"/>
            </a:lnSpc>
          </a:pPr>
          <a:r>
            <a:rPr lang="en-US" sz="1900" dirty="0"/>
            <a:t>Check for rung locks on the rails of the top section to ensure it will not fall.</a:t>
          </a:r>
        </a:p>
      </dgm:t>
    </dgm:pt>
    <dgm:pt modelId="{496F2C15-4BF9-4BFE-8797-FA8483699C68}" type="parTrans" cxnId="{E83803D1-0B82-4BA9-B709-FFB1152CD45D}">
      <dgm:prSet/>
      <dgm:spPr/>
      <dgm:t>
        <a:bodyPr/>
        <a:lstStyle/>
        <a:p>
          <a:endParaRPr lang="en-US"/>
        </a:p>
      </dgm:t>
    </dgm:pt>
    <dgm:pt modelId="{C6E3C233-3B1D-4119-9D6B-80E4C5E4C232}" type="sibTrans" cxnId="{E83803D1-0B82-4BA9-B709-FFB1152CD45D}">
      <dgm:prSet/>
      <dgm:spPr/>
      <dgm:t>
        <a:bodyPr/>
        <a:lstStyle/>
        <a:p>
          <a:endParaRPr lang="en-US"/>
        </a:p>
      </dgm:t>
    </dgm:pt>
    <dgm:pt modelId="{6847545D-86E3-4022-AD9A-066A3113A26C}">
      <dgm:prSet custT="1"/>
      <dgm:spPr/>
      <dgm:t>
        <a:bodyPr/>
        <a:lstStyle/>
        <a:p>
          <a:pPr>
            <a:lnSpc>
              <a:spcPct val="100000"/>
            </a:lnSpc>
          </a:pPr>
          <a:r>
            <a:rPr lang="en-US" sz="1900" dirty="0"/>
            <a:t>Extension guide brackets must be secure and in place.</a:t>
          </a:r>
        </a:p>
      </dgm:t>
    </dgm:pt>
    <dgm:pt modelId="{9367F760-9DE7-4B84-8D24-C2BF62B7E85A}" type="parTrans" cxnId="{184C67A6-72C9-49B5-9A0A-6FE8978F3A66}">
      <dgm:prSet/>
      <dgm:spPr/>
      <dgm:t>
        <a:bodyPr/>
        <a:lstStyle/>
        <a:p>
          <a:endParaRPr lang="en-US"/>
        </a:p>
      </dgm:t>
    </dgm:pt>
    <dgm:pt modelId="{F065A9AA-E460-4D77-83D6-2C37DC0B7B87}" type="sibTrans" cxnId="{184C67A6-72C9-49B5-9A0A-6FE8978F3A66}">
      <dgm:prSet/>
      <dgm:spPr/>
      <dgm:t>
        <a:bodyPr/>
        <a:lstStyle/>
        <a:p>
          <a:endParaRPr lang="en-US"/>
        </a:p>
      </dgm:t>
    </dgm:pt>
    <dgm:pt modelId="{F24460AC-E69C-4639-B5F3-BF79ABE5C721}" type="pres">
      <dgm:prSet presAssocID="{FF8E34CD-333F-41C2-B168-CA5540D993DB}" presName="root" presStyleCnt="0">
        <dgm:presLayoutVars>
          <dgm:dir/>
          <dgm:resizeHandles val="exact"/>
        </dgm:presLayoutVars>
      </dgm:prSet>
      <dgm:spPr/>
    </dgm:pt>
    <dgm:pt modelId="{4FE69B41-DEE3-4579-A267-71A1411614E9}" type="pres">
      <dgm:prSet presAssocID="{9D7023CC-D34E-43ED-B969-DFC1EDCF4152}" presName="compNode" presStyleCnt="0"/>
      <dgm:spPr/>
    </dgm:pt>
    <dgm:pt modelId="{A2FF3182-ABFB-4DB1-94B0-E8AB00A127A6}" type="pres">
      <dgm:prSet presAssocID="{9D7023CC-D34E-43ED-B969-DFC1EDCF4152}" presName="bgRect" presStyleLbl="bgShp" presStyleIdx="0" presStyleCnt="5"/>
      <dgm:spPr>
        <a:ln>
          <a:noFill/>
        </a:ln>
      </dgm:spPr>
    </dgm:pt>
    <dgm:pt modelId="{2EFB781A-5303-4860-886B-BB1BDE76F1D1}" type="pres">
      <dgm:prSet presAssocID="{9D7023CC-D34E-43ED-B969-DFC1EDCF415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hoe footprints with solid fill"/>
        </a:ext>
      </dgm:extLst>
    </dgm:pt>
    <dgm:pt modelId="{D52D0A8A-383C-4815-9E56-50B9CC22ACDF}" type="pres">
      <dgm:prSet presAssocID="{9D7023CC-D34E-43ED-B969-DFC1EDCF4152}" presName="spaceRect" presStyleCnt="0"/>
      <dgm:spPr/>
    </dgm:pt>
    <dgm:pt modelId="{46B776FC-2130-4FDE-A3B3-FA8164B5F0DE}" type="pres">
      <dgm:prSet presAssocID="{9D7023CC-D34E-43ED-B969-DFC1EDCF4152}" presName="parTx" presStyleLbl="revTx" presStyleIdx="0" presStyleCnt="5">
        <dgm:presLayoutVars>
          <dgm:chMax val="0"/>
          <dgm:chPref val="0"/>
        </dgm:presLayoutVars>
      </dgm:prSet>
      <dgm:spPr/>
    </dgm:pt>
    <dgm:pt modelId="{C930E2D6-791B-4C97-946C-C0C1022069F8}" type="pres">
      <dgm:prSet presAssocID="{72D24095-AED2-4F2D-AB1D-AD13201DFD90}" presName="sibTrans" presStyleCnt="0"/>
      <dgm:spPr/>
    </dgm:pt>
    <dgm:pt modelId="{FA00D159-3759-4846-98C8-F7DFC14B4C31}" type="pres">
      <dgm:prSet presAssocID="{92E7A40E-26B4-4827-831C-CFB8B4D791F5}" presName="compNode" presStyleCnt="0"/>
      <dgm:spPr/>
    </dgm:pt>
    <dgm:pt modelId="{253998C8-99BC-4AAD-82EA-6FF8C4C6FD5A}" type="pres">
      <dgm:prSet presAssocID="{92E7A40E-26B4-4827-831C-CFB8B4D791F5}" presName="bgRect" presStyleLbl="bgShp" presStyleIdx="1" presStyleCnt="5" custLinFactNeighborY="3460"/>
      <dgm:spPr/>
    </dgm:pt>
    <dgm:pt modelId="{36EAF940-6858-4379-85DB-C06A238829F3}" type="pres">
      <dgm:prSet presAssocID="{92E7A40E-26B4-4827-831C-CFB8B4D791F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ope Knot with solid fill"/>
        </a:ext>
      </dgm:extLst>
    </dgm:pt>
    <dgm:pt modelId="{649FD680-AEB9-427B-AFAB-A903DB30B116}" type="pres">
      <dgm:prSet presAssocID="{92E7A40E-26B4-4827-831C-CFB8B4D791F5}" presName="spaceRect" presStyleCnt="0"/>
      <dgm:spPr/>
    </dgm:pt>
    <dgm:pt modelId="{C1B36DCE-C5E7-4A8A-A0AF-CD2B74A673D5}" type="pres">
      <dgm:prSet presAssocID="{92E7A40E-26B4-4827-831C-CFB8B4D791F5}" presName="parTx" presStyleLbl="revTx" presStyleIdx="1" presStyleCnt="5">
        <dgm:presLayoutVars>
          <dgm:chMax val="0"/>
          <dgm:chPref val="0"/>
        </dgm:presLayoutVars>
      </dgm:prSet>
      <dgm:spPr/>
    </dgm:pt>
    <dgm:pt modelId="{A07E4600-75D9-49B5-9781-55AB659B4734}" type="pres">
      <dgm:prSet presAssocID="{35A3A681-C026-4A5B-9DDB-D8DD6F8B91FF}" presName="sibTrans" presStyleCnt="0"/>
      <dgm:spPr/>
    </dgm:pt>
    <dgm:pt modelId="{A6B07CEF-C8B5-4B35-BEAF-9FA3BB9247D6}" type="pres">
      <dgm:prSet presAssocID="{83B14D6F-82B5-4886-B1E9-3E1424BB025D}" presName="compNode" presStyleCnt="0"/>
      <dgm:spPr/>
    </dgm:pt>
    <dgm:pt modelId="{D583042D-CEC7-4185-8C40-4346053B8723}" type="pres">
      <dgm:prSet presAssocID="{83B14D6F-82B5-4886-B1E9-3E1424BB025D}" presName="bgRect" presStyleLbl="bgShp" presStyleIdx="2" presStyleCnt="5"/>
      <dgm:spPr/>
    </dgm:pt>
    <dgm:pt modelId="{1165E478-D7A7-4D23-AE68-3909EFD1D61D}" type="pres">
      <dgm:prSet presAssocID="{83B14D6F-82B5-4886-B1E9-3E1424BB025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73044864-2D77-44AE-B41D-0A04993DE998}" type="pres">
      <dgm:prSet presAssocID="{83B14D6F-82B5-4886-B1E9-3E1424BB025D}" presName="spaceRect" presStyleCnt="0"/>
      <dgm:spPr/>
    </dgm:pt>
    <dgm:pt modelId="{25F130BC-BEBC-48C3-8A7A-2A2D470ACF01}" type="pres">
      <dgm:prSet presAssocID="{83B14D6F-82B5-4886-B1E9-3E1424BB025D}" presName="parTx" presStyleLbl="revTx" presStyleIdx="2" presStyleCnt="5">
        <dgm:presLayoutVars>
          <dgm:chMax val="0"/>
          <dgm:chPref val="0"/>
        </dgm:presLayoutVars>
      </dgm:prSet>
      <dgm:spPr/>
    </dgm:pt>
    <dgm:pt modelId="{24A31E72-EFDE-4A4F-9AA5-3C66B71C1B18}" type="pres">
      <dgm:prSet presAssocID="{62B087C4-A9A5-4299-A976-1259DC6AA248}" presName="sibTrans" presStyleCnt="0"/>
      <dgm:spPr/>
    </dgm:pt>
    <dgm:pt modelId="{B9E134B0-2F58-47CE-9082-3D921AF17564}" type="pres">
      <dgm:prSet presAssocID="{FF00DE71-D59C-4E6C-AD05-1178B42883BB}" presName="compNode" presStyleCnt="0"/>
      <dgm:spPr/>
    </dgm:pt>
    <dgm:pt modelId="{B51CB915-1E11-4234-BF13-9F292C256FC4}" type="pres">
      <dgm:prSet presAssocID="{FF00DE71-D59C-4E6C-AD05-1178B42883BB}" presName="bgRect" presStyleLbl="bgShp" presStyleIdx="3" presStyleCnt="5"/>
      <dgm:spPr/>
    </dgm:pt>
    <dgm:pt modelId="{D0C31AB5-FF88-45FE-B07E-AA6DE7703B7B}" type="pres">
      <dgm:prSet presAssocID="{FF00DE71-D59C-4E6C-AD05-1178B42883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1BE50E4C-F2DB-41A7-AC93-9B5F89E5F4D5}" type="pres">
      <dgm:prSet presAssocID="{FF00DE71-D59C-4E6C-AD05-1178B42883BB}" presName="spaceRect" presStyleCnt="0"/>
      <dgm:spPr/>
    </dgm:pt>
    <dgm:pt modelId="{F5487961-F382-4C56-956E-CE243BDE0917}" type="pres">
      <dgm:prSet presAssocID="{FF00DE71-D59C-4E6C-AD05-1178B42883BB}" presName="parTx" presStyleLbl="revTx" presStyleIdx="3" presStyleCnt="5">
        <dgm:presLayoutVars>
          <dgm:chMax val="0"/>
          <dgm:chPref val="0"/>
        </dgm:presLayoutVars>
      </dgm:prSet>
      <dgm:spPr/>
    </dgm:pt>
    <dgm:pt modelId="{BA77134E-95CB-4E3D-8FA7-296192816E28}" type="pres">
      <dgm:prSet presAssocID="{C6E3C233-3B1D-4119-9D6B-80E4C5E4C232}" presName="sibTrans" presStyleCnt="0"/>
      <dgm:spPr/>
    </dgm:pt>
    <dgm:pt modelId="{1B2731AF-2479-4CCE-AEBA-14866AEE71CD}" type="pres">
      <dgm:prSet presAssocID="{6847545D-86E3-4022-AD9A-066A3113A26C}" presName="compNode" presStyleCnt="0"/>
      <dgm:spPr/>
    </dgm:pt>
    <dgm:pt modelId="{643DC8A0-A45D-47F9-8CBB-9F1F71FAF5C2}" type="pres">
      <dgm:prSet presAssocID="{6847545D-86E3-4022-AD9A-066A3113A26C}" presName="bgRect" presStyleLbl="bgShp" presStyleIdx="4" presStyleCnt="5"/>
      <dgm:spPr/>
    </dgm:pt>
    <dgm:pt modelId="{7D35A2E3-3FF1-4976-AD13-CA58AE6A8180}" type="pres">
      <dgm:prSet presAssocID="{6847545D-86E3-4022-AD9A-066A3113A26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hield Tick with solid fill"/>
        </a:ext>
      </dgm:extLst>
    </dgm:pt>
    <dgm:pt modelId="{E68218A8-62D3-4D66-835A-6098FD6C6138}" type="pres">
      <dgm:prSet presAssocID="{6847545D-86E3-4022-AD9A-066A3113A26C}" presName="spaceRect" presStyleCnt="0"/>
      <dgm:spPr/>
    </dgm:pt>
    <dgm:pt modelId="{142E5871-80E0-4AF4-8F41-3C80E47D2A13}" type="pres">
      <dgm:prSet presAssocID="{6847545D-86E3-4022-AD9A-066A3113A26C}" presName="parTx" presStyleLbl="revTx" presStyleIdx="4" presStyleCnt="5">
        <dgm:presLayoutVars>
          <dgm:chMax val="0"/>
          <dgm:chPref val="0"/>
        </dgm:presLayoutVars>
      </dgm:prSet>
      <dgm:spPr/>
    </dgm:pt>
  </dgm:ptLst>
  <dgm:cxnLst>
    <dgm:cxn modelId="{B504FB3A-D767-4774-B293-0449D850710E}" srcId="{FF8E34CD-333F-41C2-B168-CA5540D993DB}" destId="{9D7023CC-D34E-43ED-B969-DFC1EDCF4152}" srcOrd="0" destOrd="0" parTransId="{29A9452F-0BAD-40AD-8E9C-339A4EF2DD6C}" sibTransId="{72D24095-AED2-4F2D-AB1D-AD13201DFD90}"/>
    <dgm:cxn modelId="{5F495D61-6C8A-477A-8D4C-18D1A249D98D}" srcId="{FF8E34CD-333F-41C2-B168-CA5540D993DB}" destId="{92E7A40E-26B4-4827-831C-CFB8B4D791F5}" srcOrd="1" destOrd="0" parTransId="{D0FFE48C-4A7F-495F-A4DB-01D1C6D25F42}" sibTransId="{35A3A681-C026-4A5B-9DDB-D8DD6F8B91FF}"/>
    <dgm:cxn modelId="{CDE67646-CBB5-434D-A4D8-BFBAB99651CD}" type="presOf" srcId="{6847545D-86E3-4022-AD9A-066A3113A26C}" destId="{142E5871-80E0-4AF4-8F41-3C80E47D2A13}" srcOrd="0" destOrd="0" presId="urn:microsoft.com/office/officeart/2018/2/layout/IconVerticalSolidList"/>
    <dgm:cxn modelId="{E063D667-1A43-4872-9C09-559608EDE0C2}" type="presOf" srcId="{9D7023CC-D34E-43ED-B969-DFC1EDCF4152}" destId="{46B776FC-2130-4FDE-A3B3-FA8164B5F0DE}" srcOrd="0" destOrd="0" presId="urn:microsoft.com/office/officeart/2018/2/layout/IconVerticalSolidList"/>
    <dgm:cxn modelId="{733BAC7C-90A5-4971-93C6-40A941B422A3}" type="presOf" srcId="{92E7A40E-26B4-4827-831C-CFB8B4D791F5}" destId="{C1B36DCE-C5E7-4A8A-A0AF-CD2B74A673D5}" srcOrd="0" destOrd="0" presId="urn:microsoft.com/office/officeart/2018/2/layout/IconVerticalSolidList"/>
    <dgm:cxn modelId="{6FA4A582-76D5-45C2-995E-93ADC2B26AAA}" type="presOf" srcId="{FF8E34CD-333F-41C2-B168-CA5540D993DB}" destId="{F24460AC-E69C-4639-B5F3-BF79ABE5C721}" srcOrd="0" destOrd="0" presId="urn:microsoft.com/office/officeart/2018/2/layout/IconVerticalSolidList"/>
    <dgm:cxn modelId="{184C67A6-72C9-49B5-9A0A-6FE8978F3A66}" srcId="{FF8E34CD-333F-41C2-B168-CA5540D993DB}" destId="{6847545D-86E3-4022-AD9A-066A3113A26C}" srcOrd="4" destOrd="0" parTransId="{9367F760-9DE7-4B84-8D24-C2BF62B7E85A}" sibTransId="{F065A9AA-E460-4D77-83D6-2C37DC0B7B87}"/>
    <dgm:cxn modelId="{740A7ECA-D8D4-44FB-BFD8-C229B1187E41}" srcId="{FF8E34CD-333F-41C2-B168-CA5540D993DB}" destId="{83B14D6F-82B5-4886-B1E9-3E1424BB025D}" srcOrd="2" destOrd="0" parTransId="{2FA80B39-D6CD-4093-B8FC-F2522558C15C}" sibTransId="{62B087C4-A9A5-4299-A976-1259DC6AA248}"/>
    <dgm:cxn modelId="{E83803D1-0B82-4BA9-B709-FFB1152CD45D}" srcId="{FF8E34CD-333F-41C2-B168-CA5540D993DB}" destId="{FF00DE71-D59C-4E6C-AD05-1178B42883BB}" srcOrd="3" destOrd="0" parTransId="{496F2C15-4BF9-4BFE-8797-FA8483699C68}" sibTransId="{C6E3C233-3B1D-4119-9D6B-80E4C5E4C232}"/>
    <dgm:cxn modelId="{9DB581DB-70C4-4CFF-9B1D-9AA486D4B83D}" type="presOf" srcId="{FF00DE71-D59C-4E6C-AD05-1178B42883BB}" destId="{F5487961-F382-4C56-956E-CE243BDE0917}" srcOrd="0" destOrd="0" presId="urn:microsoft.com/office/officeart/2018/2/layout/IconVerticalSolidList"/>
    <dgm:cxn modelId="{9E1BE9E7-4126-4889-8FD1-B705DF0EE979}" type="presOf" srcId="{83B14D6F-82B5-4886-B1E9-3E1424BB025D}" destId="{25F130BC-BEBC-48C3-8A7A-2A2D470ACF01}" srcOrd="0" destOrd="0" presId="urn:microsoft.com/office/officeart/2018/2/layout/IconVerticalSolidList"/>
    <dgm:cxn modelId="{ADCF51CB-C0DB-41A4-9C94-F52D1E5CE300}" type="presParOf" srcId="{F24460AC-E69C-4639-B5F3-BF79ABE5C721}" destId="{4FE69B41-DEE3-4579-A267-71A1411614E9}" srcOrd="0" destOrd="0" presId="urn:microsoft.com/office/officeart/2018/2/layout/IconVerticalSolidList"/>
    <dgm:cxn modelId="{2ED2DDD1-6D9C-4120-8DA7-4B334E11B53F}" type="presParOf" srcId="{4FE69B41-DEE3-4579-A267-71A1411614E9}" destId="{A2FF3182-ABFB-4DB1-94B0-E8AB00A127A6}" srcOrd="0" destOrd="0" presId="urn:microsoft.com/office/officeart/2018/2/layout/IconVerticalSolidList"/>
    <dgm:cxn modelId="{7A9793B8-0106-4866-8267-4260600DC28C}" type="presParOf" srcId="{4FE69B41-DEE3-4579-A267-71A1411614E9}" destId="{2EFB781A-5303-4860-886B-BB1BDE76F1D1}" srcOrd="1" destOrd="0" presId="urn:microsoft.com/office/officeart/2018/2/layout/IconVerticalSolidList"/>
    <dgm:cxn modelId="{E9B9088A-CA87-4A60-BDFC-94EF18C720D9}" type="presParOf" srcId="{4FE69B41-DEE3-4579-A267-71A1411614E9}" destId="{D52D0A8A-383C-4815-9E56-50B9CC22ACDF}" srcOrd="2" destOrd="0" presId="urn:microsoft.com/office/officeart/2018/2/layout/IconVerticalSolidList"/>
    <dgm:cxn modelId="{B0F89F60-5093-4B2C-BBC6-CBA66BE3C17B}" type="presParOf" srcId="{4FE69B41-DEE3-4579-A267-71A1411614E9}" destId="{46B776FC-2130-4FDE-A3B3-FA8164B5F0DE}" srcOrd="3" destOrd="0" presId="urn:microsoft.com/office/officeart/2018/2/layout/IconVerticalSolidList"/>
    <dgm:cxn modelId="{1AB13BF4-2043-4B57-84C3-FE6993B23F02}" type="presParOf" srcId="{F24460AC-E69C-4639-B5F3-BF79ABE5C721}" destId="{C930E2D6-791B-4C97-946C-C0C1022069F8}" srcOrd="1" destOrd="0" presId="urn:microsoft.com/office/officeart/2018/2/layout/IconVerticalSolidList"/>
    <dgm:cxn modelId="{986790A7-ED16-488C-BDBC-2842C7AA845F}" type="presParOf" srcId="{F24460AC-E69C-4639-B5F3-BF79ABE5C721}" destId="{FA00D159-3759-4846-98C8-F7DFC14B4C31}" srcOrd="2" destOrd="0" presId="urn:microsoft.com/office/officeart/2018/2/layout/IconVerticalSolidList"/>
    <dgm:cxn modelId="{A5362888-EF3B-4619-BF48-564D279FF60E}" type="presParOf" srcId="{FA00D159-3759-4846-98C8-F7DFC14B4C31}" destId="{253998C8-99BC-4AAD-82EA-6FF8C4C6FD5A}" srcOrd="0" destOrd="0" presId="urn:microsoft.com/office/officeart/2018/2/layout/IconVerticalSolidList"/>
    <dgm:cxn modelId="{178BA347-BFC1-43B6-B596-3BBD908E9A6D}" type="presParOf" srcId="{FA00D159-3759-4846-98C8-F7DFC14B4C31}" destId="{36EAF940-6858-4379-85DB-C06A238829F3}" srcOrd="1" destOrd="0" presId="urn:microsoft.com/office/officeart/2018/2/layout/IconVerticalSolidList"/>
    <dgm:cxn modelId="{7896526B-3C59-4EE1-8585-7FD8DBDEF37E}" type="presParOf" srcId="{FA00D159-3759-4846-98C8-F7DFC14B4C31}" destId="{649FD680-AEB9-427B-AFAB-A903DB30B116}" srcOrd="2" destOrd="0" presId="urn:microsoft.com/office/officeart/2018/2/layout/IconVerticalSolidList"/>
    <dgm:cxn modelId="{414E25B9-26E2-446F-B16E-30BE92C31CC0}" type="presParOf" srcId="{FA00D159-3759-4846-98C8-F7DFC14B4C31}" destId="{C1B36DCE-C5E7-4A8A-A0AF-CD2B74A673D5}" srcOrd="3" destOrd="0" presId="urn:microsoft.com/office/officeart/2018/2/layout/IconVerticalSolidList"/>
    <dgm:cxn modelId="{94DC9EE6-23F5-4176-AF76-43FBED02CCF6}" type="presParOf" srcId="{F24460AC-E69C-4639-B5F3-BF79ABE5C721}" destId="{A07E4600-75D9-49B5-9781-55AB659B4734}" srcOrd="3" destOrd="0" presId="urn:microsoft.com/office/officeart/2018/2/layout/IconVerticalSolidList"/>
    <dgm:cxn modelId="{61415612-62F4-4989-A55C-B0801D06FDB5}" type="presParOf" srcId="{F24460AC-E69C-4639-B5F3-BF79ABE5C721}" destId="{A6B07CEF-C8B5-4B35-BEAF-9FA3BB9247D6}" srcOrd="4" destOrd="0" presId="urn:microsoft.com/office/officeart/2018/2/layout/IconVerticalSolidList"/>
    <dgm:cxn modelId="{86263180-0CE5-4661-96E9-36D3F23D75D0}" type="presParOf" srcId="{A6B07CEF-C8B5-4B35-BEAF-9FA3BB9247D6}" destId="{D583042D-CEC7-4185-8C40-4346053B8723}" srcOrd="0" destOrd="0" presId="urn:microsoft.com/office/officeart/2018/2/layout/IconVerticalSolidList"/>
    <dgm:cxn modelId="{D7E74DDD-DE7A-4F03-8C61-1EF63551529A}" type="presParOf" srcId="{A6B07CEF-C8B5-4B35-BEAF-9FA3BB9247D6}" destId="{1165E478-D7A7-4D23-AE68-3909EFD1D61D}" srcOrd="1" destOrd="0" presId="urn:microsoft.com/office/officeart/2018/2/layout/IconVerticalSolidList"/>
    <dgm:cxn modelId="{C83C937E-6344-4E4A-9256-92E897879E5A}" type="presParOf" srcId="{A6B07CEF-C8B5-4B35-BEAF-9FA3BB9247D6}" destId="{73044864-2D77-44AE-B41D-0A04993DE998}" srcOrd="2" destOrd="0" presId="urn:microsoft.com/office/officeart/2018/2/layout/IconVerticalSolidList"/>
    <dgm:cxn modelId="{D071E93B-FE54-4A9B-B0A0-DB6638523D6B}" type="presParOf" srcId="{A6B07CEF-C8B5-4B35-BEAF-9FA3BB9247D6}" destId="{25F130BC-BEBC-48C3-8A7A-2A2D470ACF01}" srcOrd="3" destOrd="0" presId="urn:microsoft.com/office/officeart/2018/2/layout/IconVerticalSolidList"/>
    <dgm:cxn modelId="{E4BF4333-12FC-4661-887B-AE78D42B3BCE}" type="presParOf" srcId="{F24460AC-E69C-4639-B5F3-BF79ABE5C721}" destId="{24A31E72-EFDE-4A4F-9AA5-3C66B71C1B18}" srcOrd="5" destOrd="0" presId="urn:microsoft.com/office/officeart/2018/2/layout/IconVerticalSolidList"/>
    <dgm:cxn modelId="{51300A83-953B-4B2A-8EDA-B53369AC9234}" type="presParOf" srcId="{F24460AC-E69C-4639-B5F3-BF79ABE5C721}" destId="{B9E134B0-2F58-47CE-9082-3D921AF17564}" srcOrd="6" destOrd="0" presId="urn:microsoft.com/office/officeart/2018/2/layout/IconVerticalSolidList"/>
    <dgm:cxn modelId="{2AB024F9-AFBB-4370-91FB-C31BC1417EC8}" type="presParOf" srcId="{B9E134B0-2F58-47CE-9082-3D921AF17564}" destId="{B51CB915-1E11-4234-BF13-9F292C256FC4}" srcOrd="0" destOrd="0" presId="urn:microsoft.com/office/officeart/2018/2/layout/IconVerticalSolidList"/>
    <dgm:cxn modelId="{FC8C7706-DFF8-492D-8EFC-856F01589767}" type="presParOf" srcId="{B9E134B0-2F58-47CE-9082-3D921AF17564}" destId="{D0C31AB5-FF88-45FE-B07E-AA6DE7703B7B}" srcOrd="1" destOrd="0" presId="urn:microsoft.com/office/officeart/2018/2/layout/IconVerticalSolidList"/>
    <dgm:cxn modelId="{235A0FDB-B114-43AE-8403-52D5DEE950F7}" type="presParOf" srcId="{B9E134B0-2F58-47CE-9082-3D921AF17564}" destId="{1BE50E4C-F2DB-41A7-AC93-9B5F89E5F4D5}" srcOrd="2" destOrd="0" presId="urn:microsoft.com/office/officeart/2018/2/layout/IconVerticalSolidList"/>
    <dgm:cxn modelId="{2B0D0196-70F9-4354-8773-E0397AD40240}" type="presParOf" srcId="{B9E134B0-2F58-47CE-9082-3D921AF17564}" destId="{F5487961-F382-4C56-956E-CE243BDE0917}" srcOrd="3" destOrd="0" presId="urn:microsoft.com/office/officeart/2018/2/layout/IconVerticalSolidList"/>
    <dgm:cxn modelId="{D7FA5514-3666-4A1F-87F4-9E0AF042F5D3}" type="presParOf" srcId="{F24460AC-E69C-4639-B5F3-BF79ABE5C721}" destId="{BA77134E-95CB-4E3D-8FA7-296192816E28}" srcOrd="7" destOrd="0" presId="urn:microsoft.com/office/officeart/2018/2/layout/IconVerticalSolidList"/>
    <dgm:cxn modelId="{14FFF9D8-97AA-4BD3-B767-F98E36B41146}" type="presParOf" srcId="{F24460AC-E69C-4639-B5F3-BF79ABE5C721}" destId="{1B2731AF-2479-4CCE-AEBA-14866AEE71CD}" srcOrd="8" destOrd="0" presId="urn:microsoft.com/office/officeart/2018/2/layout/IconVerticalSolidList"/>
    <dgm:cxn modelId="{290ED8F5-A23E-48FA-A4D3-09E8E2AF3F82}" type="presParOf" srcId="{1B2731AF-2479-4CCE-AEBA-14866AEE71CD}" destId="{643DC8A0-A45D-47F9-8CBB-9F1F71FAF5C2}" srcOrd="0" destOrd="0" presId="urn:microsoft.com/office/officeart/2018/2/layout/IconVerticalSolidList"/>
    <dgm:cxn modelId="{CFAF76F7-56A7-46ED-A462-B6E7D950670A}" type="presParOf" srcId="{1B2731AF-2479-4CCE-AEBA-14866AEE71CD}" destId="{7D35A2E3-3FF1-4976-AD13-CA58AE6A8180}" srcOrd="1" destOrd="0" presId="urn:microsoft.com/office/officeart/2018/2/layout/IconVerticalSolidList"/>
    <dgm:cxn modelId="{43919FFD-018F-4E0F-8A45-88C7F74ACEB1}" type="presParOf" srcId="{1B2731AF-2479-4CCE-AEBA-14866AEE71CD}" destId="{E68218A8-62D3-4D66-835A-6098FD6C6138}" srcOrd="2" destOrd="0" presId="urn:microsoft.com/office/officeart/2018/2/layout/IconVerticalSolidList"/>
    <dgm:cxn modelId="{3B618B8D-B43A-4BD2-AED8-B7156FA4A0C7}" type="presParOf" srcId="{1B2731AF-2479-4CCE-AEBA-14866AEE71CD}" destId="{142E5871-80E0-4AF4-8F41-3C80E47D2A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5AC10B-6E63-48DA-A793-AC810F3E43A2}"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395B8BF5-ADCF-4DD0-951B-9B1619609136}">
      <dgm:prSet custT="1"/>
      <dgm:spPr/>
      <dgm:t>
        <a:bodyPr/>
        <a:lstStyle/>
        <a:p>
          <a:r>
            <a:rPr lang="en-US" sz="1900" dirty="0"/>
            <a:t>A safety data sheet (SDS) with safety details is kept for every chemical used in our facility and can be accessed at any time. </a:t>
          </a:r>
        </a:p>
      </dgm:t>
    </dgm:pt>
    <dgm:pt modelId="{F8A953B3-0CAE-40EE-A295-78298E85CF23}" type="parTrans" cxnId="{82500C9C-C710-4445-BE97-BD4C615D1BD2}">
      <dgm:prSet/>
      <dgm:spPr/>
      <dgm:t>
        <a:bodyPr/>
        <a:lstStyle/>
        <a:p>
          <a:endParaRPr lang="en-US"/>
        </a:p>
      </dgm:t>
    </dgm:pt>
    <dgm:pt modelId="{019C1A51-F8D9-42DB-AB6F-B24E2A52EC7B}" type="sibTrans" cxnId="{82500C9C-C710-4445-BE97-BD4C615D1BD2}">
      <dgm:prSet/>
      <dgm:spPr>
        <a:solidFill>
          <a:srgbClr val="06786A"/>
        </a:solidFill>
        <a:ln>
          <a:noFill/>
        </a:ln>
      </dgm:spPr>
      <dgm:t>
        <a:bodyPr/>
        <a:lstStyle/>
        <a:p>
          <a:endParaRPr lang="en-US" dirty="0"/>
        </a:p>
      </dgm:t>
    </dgm:pt>
    <dgm:pt modelId="{FCF4DE45-5B80-44A9-8B78-4D5EA46AB5B0}">
      <dgm:prSet custT="1"/>
      <dgm:spPr/>
      <dgm:t>
        <a:bodyPr/>
        <a:lstStyle/>
        <a:p>
          <a:r>
            <a:rPr lang="en-US" sz="1900" dirty="0"/>
            <a:t>Learn where to access our facility’s hazardous materials list and SDS and how to read them correctly.</a:t>
          </a:r>
        </a:p>
      </dgm:t>
    </dgm:pt>
    <dgm:pt modelId="{299F87B8-B55B-4231-B800-9F9E2287D028}" type="parTrans" cxnId="{EAA60CAD-E511-42E0-879A-DBD4B7772660}">
      <dgm:prSet/>
      <dgm:spPr/>
      <dgm:t>
        <a:bodyPr/>
        <a:lstStyle/>
        <a:p>
          <a:endParaRPr lang="en-US"/>
        </a:p>
      </dgm:t>
    </dgm:pt>
    <dgm:pt modelId="{03434C51-5EBE-4F1E-9FC1-863D077017DC}" type="sibTrans" cxnId="{EAA60CAD-E511-42E0-879A-DBD4B7772660}">
      <dgm:prSet/>
      <dgm:spPr>
        <a:solidFill>
          <a:srgbClr val="06786A"/>
        </a:solidFill>
        <a:ln>
          <a:noFill/>
        </a:ln>
      </dgm:spPr>
      <dgm:t>
        <a:bodyPr/>
        <a:lstStyle/>
        <a:p>
          <a:endParaRPr lang="en-US" dirty="0"/>
        </a:p>
      </dgm:t>
    </dgm:pt>
    <dgm:pt modelId="{6553491F-2D39-46AB-9081-38E37052DA02}">
      <dgm:prSet custT="1"/>
      <dgm:spPr/>
      <dgm:t>
        <a:bodyPr/>
        <a:lstStyle/>
        <a:p>
          <a:r>
            <a:rPr lang="en-US" sz="1900" dirty="0"/>
            <a:t>Know where eyewash stations and showers are located.</a:t>
          </a:r>
        </a:p>
      </dgm:t>
    </dgm:pt>
    <dgm:pt modelId="{CC5E90D7-7DB1-478A-BA3B-7A5C1381FBFD}" type="parTrans" cxnId="{247D0972-13A1-4586-ABED-1ADB99E30D84}">
      <dgm:prSet/>
      <dgm:spPr/>
      <dgm:t>
        <a:bodyPr/>
        <a:lstStyle/>
        <a:p>
          <a:endParaRPr lang="en-US"/>
        </a:p>
      </dgm:t>
    </dgm:pt>
    <dgm:pt modelId="{3D10616A-B2E9-42CA-A20B-768931EECCFE}" type="sibTrans" cxnId="{247D0972-13A1-4586-ABED-1ADB99E30D84}">
      <dgm:prSet/>
      <dgm:spPr>
        <a:solidFill>
          <a:srgbClr val="06786A"/>
        </a:solidFill>
        <a:ln>
          <a:noFill/>
        </a:ln>
      </dgm:spPr>
      <dgm:t>
        <a:bodyPr/>
        <a:lstStyle/>
        <a:p>
          <a:endParaRPr lang="en-US" dirty="0"/>
        </a:p>
      </dgm:t>
    </dgm:pt>
    <dgm:pt modelId="{5CB37F2C-40FD-4A94-9F74-473246EBF587}">
      <dgm:prSet custT="1"/>
      <dgm:spPr/>
      <dgm:t>
        <a:bodyPr/>
        <a:lstStyle/>
        <a:p>
          <a:r>
            <a:rPr lang="en-US" sz="1900" dirty="0"/>
            <a:t>Read the container label and its appropriate SDS before using any chemical.</a:t>
          </a:r>
        </a:p>
      </dgm:t>
    </dgm:pt>
    <dgm:pt modelId="{1D8D838C-32A5-40FF-9DE8-367124A44430}" type="parTrans" cxnId="{4DEFB2F9-C6BC-45FD-A6BC-6AFD1060124A}">
      <dgm:prSet/>
      <dgm:spPr/>
      <dgm:t>
        <a:bodyPr/>
        <a:lstStyle/>
        <a:p>
          <a:endParaRPr lang="en-US"/>
        </a:p>
      </dgm:t>
    </dgm:pt>
    <dgm:pt modelId="{CCC736DA-BB4B-4CB0-B263-244A7466C9A6}" type="sibTrans" cxnId="{4DEFB2F9-C6BC-45FD-A6BC-6AFD1060124A}">
      <dgm:prSet/>
      <dgm:spPr/>
      <dgm:t>
        <a:bodyPr/>
        <a:lstStyle/>
        <a:p>
          <a:endParaRPr lang="en-US"/>
        </a:p>
      </dgm:t>
    </dgm:pt>
    <dgm:pt modelId="{49BE346E-BEBB-469E-8410-7079D0F0AE06}" type="pres">
      <dgm:prSet presAssocID="{3C5AC10B-6E63-48DA-A793-AC810F3E43A2}" presName="outerComposite" presStyleCnt="0">
        <dgm:presLayoutVars>
          <dgm:chMax val="5"/>
          <dgm:dir/>
          <dgm:resizeHandles val="exact"/>
        </dgm:presLayoutVars>
      </dgm:prSet>
      <dgm:spPr/>
    </dgm:pt>
    <dgm:pt modelId="{4719EE27-2333-4E4B-8C93-9DE206572545}" type="pres">
      <dgm:prSet presAssocID="{3C5AC10B-6E63-48DA-A793-AC810F3E43A2}" presName="dummyMaxCanvas" presStyleCnt="0">
        <dgm:presLayoutVars/>
      </dgm:prSet>
      <dgm:spPr/>
    </dgm:pt>
    <dgm:pt modelId="{C80F8449-6734-4281-A6E2-C215DBF28A88}" type="pres">
      <dgm:prSet presAssocID="{3C5AC10B-6E63-48DA-A793-AC810F3E43A2}" presName="FourNodes_1" presStyleLbl="node1" presStyleIdx="0" presStyleCnt="4" custLinFactNeighborX="-450">
        <dgm:presLayoutVars>
          <dgm:bulletEnabled val="1"/>
        </dgm:presLayoutVars>
      </dgm:prSet>
      <dgm:spPr/>
    </dgm:pt>
    <dgm:pt modelId="{2785869D-9056-4DB4-A216-53F77E1A3195}" type="pres">
      <dgm:prSet presAssocID="{3C5AC10B-6E63-48DA-A793-AC810F3E43A2}" presName="FourNodes_2" presStyleLbl="node1" presStyleIdx="1" presStyleCnt="4">
        <dgm:presLayoutVars>
          <dgm:bulletEnabled val="1"/>
        </dgm:presLayoutVars>
      </dgm:prSet>
      <dgm:spPr/>
    </dgm:pt>
    <dgm:pt modelId="{354EE7FF-A3EC-47A1-8445-6C6738FB2F1B}" type="pres">
      <dgm:prSet presAssocID="{3C5AC10B-6E63-48DA-A793-AC810F3E43A2}" presName="FourNodes_3" presStyleLbl="node1" presStyleIdx="2" presStyleCnt="4">
        <dgm:presLayoutVars>
          <dgm:bulletEnabled val="1"/>
        </dgm:presLayoutVars>
      </dgm:prSet>
      <dgm:spPr/>
    </dgm:pt>
    <dgm:pt modelId="{DF007988-6CBA-4906-AA9A-58002D1B6008}" type="pres">
      <dgm:prSet presAssocID="{3C5AC10B-6E63-48DA-A793-AC810F3E43A2}" presName="FourNodes_4" presStyleLbl="node1" presStyleIdx="3" presStyleCnt="4">
        <dgm:presLayoutVars>
          <dgm:bulletEnabled val="1"/>
        </dgm:presLayoutVars>
      </dgm:prSet>
      <dgm:spPr/>
    </dgm:pt>
    <dgm:pt modelId="{794C4133-D201-4329-8792-871FDBB97630}" type="pres">
      <dgm:prSet presAssocID="{3C5AC10B-6E63-48DA-A793-AC810F3E43A2}" presName="FourConn_1-2" presStyleLbl="fgAccFollowNode1" presStyleIdx="0" presStyleCnt="3">
        <dgm:presLayoutVars>
          <dgm:bulletEnabled val="1"/>
        </dgm:presLayoutVars>
      </dgm:prSet>
      <dgm:spPr/>
    </dgm:pt>
    <dgm:pt modelId="{C2E8E88B-444B-4D83-A3C5-FE0F1EFA12A4}" type="pres">
      <dgm:prSet presAssocID="{3C5AC10B-6E63-48DA-A793-AC810F3E43A2}" presName="FourConn_2-3" presStyleLbl="fgAccFollowNode1" presStyleIdx="1" presStyleCnt="3">
        <dgm:presLayoutVars>
          <dgm:bulletEnabled val="1"/>
        </dgm:presLayoutVars>
      </dgm:prSet>
      <dgm:spPr/>
    </dgm:pt>
    <dgm:pt modelId="{069CA13C-91A7-4AF5-92B7-25AC709C85EF}" type="pres">
      <dgm:prSet presAssocID="{3C5AC10B-6E63-48DA-A793-AC810F3E43A2}" presName="FourConn_3-4" presStyleLbl="fgAccFollowNode1" presStyleIdx="2" presStyleCnt="3">
        <dgm:presLayoutVars>
          <dgm:bulletEnabled val="1"/>
        </dgm:presLayoutVars>
      </dgm:prSet>
      <dgm:spPr/>
    </dgm:pt>
    <dgm:pt modelId="{D7FC4EFE-A209-4C10-B039-F6B352D750D4}" type="pres">
      <dgm:prSet presAssocID="{3C5AC10B-6E63-48DA-A793-AC810F3E43A2}" presName="FourNodes_1_text" presStyleLbl="node1" presStyleIdx="3" presStyleCnt="4">
        <dgm:presLayoutVars>
          <dgm:bulletEnabled val="1"/>
        </dgm:presLayoutVars>
      </dgm:prSet>
      <dgm:spPr/>
    </dgm:pt>
    <dgm:pt modelId="{A035D4D0-38A3-4CBA-B934-F8538CEBAF2C}" type="pres">
      <dgm:prSet presAssocID="{3C5AC10B-6E63-48DA-A793-AC810F3E43A2}" presName="FourNodes_2_text" presStyleLbl="node1" presStyleIdx="3" presStyleCnt="4">
        <dgm:presLayoutVars>
          <dgm:bulletEnabled val="1"/>
        </dgm:presLayoutVars>
      </dgm:prSet>
      <dgm:spPr/>
    </dgm:pt>
    <dgm:pt modelId="{830D005E-81D0-4492-92DF-36EA4783320E}" type="pres">
      <dgm:prSet presAssocID="{3C5AC10B-6E63-48DA-A793-AC810F3E43A2}" presName="FourNodes_3_text" presStyleLbl="node1" presStyleIdx="3" presStyleCnt="4">
        <dgm:presLayoutVars>
          <dgm:bulletEnabled val="1"/>
        </dgm:presLayoutVars>
      </dgm:prSet>
      <dgm:spPr/>
    </dgm:pt>
    <dgm:pt modelId="{A2C6248D-AD4D-4E93-AE43-A66237CF6653}" type="pres">
      <dgm:prSet presAssocID="{3C5AC10B-6E63-48DA-A793-AC810F3E43A2}" presName="FourNodes_4_text" presStyleLbl="node1" presStyleIdx="3" presStyleCnt="4">
        <dgm:presLayoutVars>
          <dgm:bulletEnabled val="1"/>
        </dgm:presLayoutVars>
      </dgm:prSet>
      <dgm:spPr/>
    </dgm:pt>
  </dgm:ptLst>
  <dgm:cxnLst>
    <dgm:cxn modelId="{4DAD411A-1725-4269-9A85-B38D416D3D04}" type="presOf" srcId="{03434C51-5EBE-4F1E-9FC1-863D077017DC}" destId="{C2E8E88B-444B-4D83-A3C5-FE0F1EFA12A4}" srcOrd="0" destOrd="0" presId="urn:microsoft.com/office/officeart/2005/8/layout/vProcess5"/>
    <dgm:cxn modelId="{2C78903E-DB94-45BB-BFA4-EFF8B246EA3F}" type="presOf" srcId="{6553491F-2D39-46AB-9081-38E37052DA02}" destId="{354EE7FF-A3EC-47A1-8445-6C6738FB2F1B}" srcOrd="0" destOrd="0" presId="urn:microsoft.com/office/officeart/2005/8/layout/vProcess5"/>
    <dgm:cxn modelId="{295ABE3F-1580-4E08-86D9-6D2A0949A2BE}" type="presOf" srcId="{395B8BF5-ADCF-4DD0-951B-9B1619609136}" destId="{D7FC4EFE-A209-4C10-B039-F6B352D750D4}" srcOrd="1" destOrd="0" presId="urn:microsoft.com/office/officeart/2005/8/layout/vProcess5"/>
    <dgm:cxn modelId="{4FD6575F-7CAC-40C2-83FC-2B28223857AA}" type="presOf" srcId="{FCF4DE45-5B80-44A9-8B78-4D5EA46AB5B0}" destId="{A035D4D0-38A3-4CBA-B934-F8538CEBAF2C}" srcOrd="1" destOrd="0" presId="urn:microsoft.com/office/officeart/2005/8/layout/vProcess5"/>
    <dgm:cxn modelId="{3DF1B66E-5AFD-47EC-8E65-436C97524073}" type="presOf" srcId="{3C5AC10B-6E63-48DA-A793-AC810F3E43A2}" destId="{49BE346E-BEBB-469E-8410-7079D0F0AE06}" srcOrd="0" destOrd="0" presId="urn:microsoft.com/office/officeart/2005/8/layout/vProcess5"/>
    <dgm:cxn modelId="{5407814F-8900-4319-B4A6-44962C4364F0}" type="presOf" srcId="{395B8BF5-ADCF-4DD0-951B-9B1619609136}" destId="{C80F8449-6734-4281-A6E2-C215DBF28A88}" srcOrd="0" destOrd="0" presId="urn:microsoft.com/office/officeart/2005/8/layout/vProcess5"/>
    <dgm:cxn modelId="{247D0972-13A1-4586-ABED-1ADB99E30D84}" srcId="{3C5AC10B-6E63-48DA-A793-AC810F3E43A2}" destId="{6553491F-2D39-46AB-9081-38E37052DA02}" srcOrd="2" destOrd="0" parTransId="{CC5E90D7-7DB1-478A-BA3B-7A5C1381FBFD}" sibTransId="{3D10616A-B2E9-42CA-A20B-768931EECCFE}"/>
    <dgm:cxn modelId="{B178197E-3062-4477-9C46-F580DCBE11F4}" type="presOf" srcId="{3D10616A-B2E9-42CA-A20B-768931EECCFE}" destId="{069CA13C-91A7-4AF5-92B7-25AC709C85EF}" srcOrd="0" destOrd="0" presId="urn:microsoft.com/office/officeart/2005/8/layout/vProcess5"/>
    <dgm:cxn modelId="{82500C9C-C710-4445-BE97-BD4C615D1BD2}" srcId="{3C5AC10B-6E63-48DA-A793-AC810F3E43A2}" destId="{395B8BF5-ADCF-4DD0-951B-9B1619609136}" srcOrd="0" destOrd="0" parTransId="{F8A953B3-0CAE-40EE-A295-78298E85CF23}" sibTransId="{019C1A51-F8D9-42DB-AB6F-B24E2A52EC7B}"/>
    <dgm:cxn modelId="{9FDBC29F-0AE2-41B4-A4B3-A01715AAA59C}" type="presOf" srcId="{FCF4DE45-5B80-44A9-8B78-4D5EA46AB5B0}" destId="{2785869D-9056-4DB4-A216-53F77E1A3195}" srcOrd="0" destOrd="0" presId="urn:microsoft.com/office/officeart/2005/8/layout/vProcess5"/>
    <dgm:cxn modelId="{EAA60CAD-E511-42E0-879A-DBD4B7772660}" srcId="{3C5AC10B-6E63-48DA-A793-AC810F3E43A2}" destId="{FCF4DE45-5B80-44A9-8B78-4D5EA46AB5B0}" srcOrd="1" destOrd="0" parTransId="{299F87B8-B55B-4231-B800-9F9E2287D028}" sibTransId="{03434C51-5EBE-4F1E-9FC1-863D077017DC}"/>
    <dgm:cxn modelId="{25B880AD-2FC5-4051-AA4C-43CCE313A4D3}" type="presOf" srcId="{019C1A51-F8D9-42DB-AB6F-B24E2A52EC7B}" destId="{794C4133-D201-4329-8792-871FDBB97630}" srcOrd="0" destOrd="0" presId="urn:microsoft.com/office/officeart/2005/8/layout/vProcess5"/>
    <dgm:cxn modelId="{9ED3C0B6-4855-4A7F-8201-CE5A70259419}" type="presOf" srcId="{5CB37F2C-40FD-4A94-9F74-473246EBF587}" destId="{DF007988-6CBA-4906-AA9A-58002D1B6008}" srcOrd="0" destOrd="0" presId="urn:microsoft.com/office/officeart/2005/8/layout/vProcess5"/>
    <dgm:cxn modelId="{9809A3E0-BD6D-4779-8923-25ACCD196815}" type="presOf" srcId="{6553491F-2D39-46AB-9081-38E37052DA02}" destId="{830D005E-81D0-4492-92DF-36EA4783320E}" srcOrd="1" destOrd="0" presId="urn:microsoft.com/office/officeart/2005/8/layout/vProcess5"/>
    <dgm:cxn modelId="{8F17F6ED-5E8A-4D20-A605-9269D781B632}" type="presOf" srcId="{5CB37F2C-40FD-4A94-9F74-473246EBF587}" destId="{A2C6248D-AD4D-4E93-AE43-A66237CF6653}" srcOrd="1" destOrd="0" presId="urn:microsoft.com/office/officeart/2005/8/layout/vProcess5"/>
    <dgm:cxn modelId="{4DEFB2F9-C6BC-45FD-A6BC-6AFD1060124A}" srcId="{3C5AC10B-6E63-48DA-A793-AC810F3E43A2}" destId="{5CB37F2C-40FD-4A94-9F74-473246EBF587}" srcOrd="3" destOrd="0" parTransId="{1D8D838C-32A5-40FF-9DE8-367124A44430}" sibTransId="{CCC736DA-BB4B-4CB0-B263-244A7466C9A6}"/>
    <dgm:cxn modelId="{E1A1FD39-A8F7-468D-BA06-11F27E75F43C}" type="presParOf" srcId="{49BE346E-BEBB-469E-8410-7079D0F0AE06}" destId="{4719EE27-2333-4E4B-8C93-9DE206572545}" srcOrd="0" destOrd="0" presId="urn:microsoft.com/office/officeart/2005/8/layout/vProcess5"/>
    <dgm:cxn modelId="{12C3D345-0634-4628-A97C-FBD92762833A}" type="presParOf" srcId="{49BE346E-BEBB-469E-8410-7079D0F0AE06}" destId="{C80F8449-6734-4281-A6E2-C215DBF28A88}" srcOrd="1" destOrd="0" presId="urn:microsoft.com/office/officeart/2005/8/layout/vProcess5"/>
    <dgm:cxn modelId="{0365E3EC-1F57-461A-A6EB-4BD387503C9F}" type="presParOf" srcId="{49BE346E-BEBB-469E-8410-7079D0F0AE06}" destId="{2785869D-9056-4DB4-A216-53F77E1A3195}" srcOrd="2" destOrd="0" presId="urn:microsoft.com/office/officeart/2005/8/layout/vProcess5"/>
    <dgm:cxn modelId="{4457D0A3-35ED-4C71-83DB-D05DB8413AB3}" type="presParOf" srcId="{49BE346E-BEBB-469E-8410-7079D0F0AE06}" destId="{354EE7FF-A3EC-47A1-8445-6C6738FB2F1B}" srcOrd="3" destOrd="0" presId="urn:microsoft.com/office/officeart/2005/8/layout/vProcess5"/>
    <dgm:cxn modelId="{0375EA35-0860-4562-936D-7080B183B79F}" type="presParOf" srcId="{49BE346E-BEBB-469E-8410-7079D0F0AE06}" destId="{DF007988-6CBA-4906-AA9A-58002D1B6008}" srcOrd="4" destOrd="0" presId="urn:microsoft.com/office/officeart/2005/8/layout/vProcess5"/>
    <dgm:cxn modelId="{89869D8F-618F-4871-BE94-A468F502E621}" type="presParOf" srcId="{49BE346E-BEBB-469E-8410-7079D0F0AE06}" destId="{794C4133-D201-4329-8792-871FDBB97630}" srcOrd="5" destOrd="0" presId="urn:microsoft.com/office/officeart/2005/8/layout/vProcess5"/>
    <dgm:cxn modelId="{F299B40B-8A9B-48C4-9C86-09A5C04D52D3}" type="presParOf" srcId="{49BE346E-BEBB-469E-8410-7079D0F0AE06}" destId="{C2E8E88B-444B-4D83-A3C5-FE0F1EFA12A4}" srcOrd="6" destOrd="0" presId="urn:microsoft.com/office/officeart/2005/8/layout/vProcess5"/>
    <dgm:cxn modelId="{C822B84C-539D-49C6-A92E-DF4D2225013B}" type="presParOf" srcId="{49BE346E-BEBB-469E-8410-7079D0F0AE06}" destId="{069CA13C-91A7-4AF5-92B7-25AC709C85EF}" srcOrd="7" destOrd="0" presId="urn:microsoft.com/office/officeart/2005/8/layout/vProcess5"/>
    <dgm:cxn modelId="{24872A24-2A4E-4E6E-ADE8-EA880D0279E6}" type="presParOf" srcId="{49BE346E-BEBB-469E-8410-7079D0F0AE06}" destId="{D7FC4EFE-A209-4C10-B039-F6B352D750D4}" srcOrd="8" destOrd="0" presId="urn:microsoft.com/office/officeart/2005/8/layout/vProcess5"/>
    <dgm:cxn modelId="{D95C1D29-FCF5-4185-B04A-06E6DEC2ABC0}" type="presParOf" srcId="{49BE346E-BEBB-469E-8410-7079D0F0AE06}" destId="{A035D4D0-38A3-4CBA-B934-F8538CEBAF2C}" srcOrd="9" destOrd="0" presId="urn:microsoft.com/office/officeart/2005/8/layout/vProcess5"/>
    <dgm:cxn modelId="{0AB9AE9B-6FD9-4754-B8D7-7A37A475CC37}" type="presParOf" srcId="{49BE346E-BEBB-469E-8410-7079D0F0AE06}" destId="{830D005E-81D0-4492-92DF-36EA4783320E}" srcOrd="10" destOrd="0" presId="urn:microsoft.com/office/officeart/2005/8/layout/vProcess5"/>
    <dgm:cxn modelId="{6F45DE1D-08AF-4FC2-BEDB-85E9DB425484}" type="presParOf" srcId="{49BE346E-BEBB-469E-8410-7079D0F0AE06}" destId="{A2C6248D-AD4D-4E93-AE43-A66237CF6653}"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AD6CE4-5D26-4642-9715-C09689F7B1E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0F1E159-9252-4D07-8E5A-81E0C059FFB6}">
      <dgm:prSet custT="1"/>
      <dgm:spPr/>
      <dgm:t>
        <a:bodyPr/>
        <a:lstStyle/>
        <a:p>
          <a:r>
            <a:rPr lang="en-US" sz="1800" dirty="0">
              <a:latin typeface="Arial" panose="020B0604020202020204" pitchFamily="34" charset="0"/>
              <a:cs typeface="Arial" panose="020B0604020202020204" pitchFamily="34" charset="0"/>
            </a:rPr>
            <a:t>First-aid kit location and instructions</a:t>
          </a:r>
        </a:p>
      </dgm:t>
    </dgm:pt>
    <dgm:pt modelId="{1D2245CB-7262-4771-AB9A-0B2FCA7A1D3C}" type="parTrans" cxnId="{732DF3D2-E697-4E00-894E-36979193444D}">
      <dgm:prSet/>
      <dgm:spPr/>
      <dgm:t>
        <a:bodyPr/>
        <a:lstStyle/>
        <a:p>
          <a:endParaRPr lang="en-US"/>
        </a:p>
      </dgm:t>
    </dgm:pt>
    <dgm:pt modelId="{7006A510-ECF6-4CEF-9732-77F4E3050A87}" type="sibTrans" cxnId="{732DF3D2-E697-4E00-894E-36979193444D}">
      <dgm:prSet/>
      <dgm:spPr/>
      <dgm:t>
        <a:bodyPr/>
        <a:lstStyle/>
        <a:p>
          <a:endParaRPr lang="en-US"/>
        </a:p>
      </dgm:t>
    </dgm:pt>
    <dgm:pt modelId="{6C23CBBB-E19D-43D6-8C61-4E9935781A6B}">
      <dgm:prSet custT="1"/>
      <dgm:spPr/>
      <dgm:t>
        <a:bodyPr/>
        <a:lstStyle/>
        <a:p>
          <a:r>
            <a:rPr lang="en-US" sz="1800" dirty="0">
              <a:latin typeface="Arial" panose="020B0604020202020204" pitchFamily="34" charset="0"/>
              <a:cs typeface="Arial" panose="020B0604020202020204" pitchFamily="34" charset="0"/>
            </a:rPr>
            <a:t>Eye wash station location and instructions</a:t>
          </a:r>
        </a:p>
      </dgm:t>
    </dgm:pt>
    <dgm:pt modelId="{EE34AB2E-75BB-4997-8697-81467EB7B6D8}" type="parTrans" cxnId="{BE138CDB-8D57-4AEE-8C5F-8AF6AAA0005D}">
      <dgm:prSet/>
      <dgm:spPr/>
      <dgm:t>
        <a:bodyPr/>
        <a:lstStyle/>
        <a:p>
          <a:endParaRPr lang="en-US"/>
        </a:p>
      </dgm:t>
    </dgm:pt>
    <dgm:pt modelId="{4737A5E8-5E1B-4896-9956-929DB60A75F2}" type="sibTrans" cxnId="{BE138CDB-8D57-4AEE-8C5F-8AF6AAA0005D}">
      <dgm:prSet/>
      <dgm:spPr/>
      <dgm:t>
        <a:bodyPr/>
        <a:lstStyle/>
        <a:p>
          <a:endParaRPr lang="en-US"/>
        </a:p>
      </dgm:t>
    </dgm:pt>
    <dgm:pt modelId="{041A5B9D-51A5-411A-8D07-D3E3ED0144CD}">
      <dgm:prSet custT="1"/>
      <dgm:spPr/>
      <dgm:t>
        <a:bodyPr/>
        <a:lstStyle/>
        <a:p>
          <a:r>
            <a:rPr lang="en-US" sz="1800" dirty="0">
              <a:latin typeface="Arial" panose="020B0604020202020204" pitchFamily="34" charset="0"/>
              <a:cs typeface="Arial" panose="020B0604020202020204" pitchFamily="34" charset="0"/>
            </a:rPr>
            <a:t>Fire extinguisher location and instructions</a:t>
          </a:r>
        </a:p>
      </dgm:t>
    </dgm:pt>
    <dgm:pt modelId="{2AD7065C-AED9-41D1-99ED-16967AABD45C}" type="parTrans" cxnId="{BBBFD21D-BD69-405E-BD94-7A5B05C7A219}">
      <dgm:prSet/>
      <dgm:spPr/>
      <dgm:t>
        <a:bodyPr/>
        <a:lstStyle/>
        <a:p>
          <a:endParaRPr lang="en-US"/>
        </a:p>
      </dgm:t>
    </dgm:pt>
    <dgm:pt modelId="{25CC5229-DD3C-4F8B-A149-C5955AF505B1}" type="sibTrans" cxnId="{BBBFD21D-BD69-405E-BD94-7A5B05C7A219}">
      <dgm:prSet/>
      <dgm:spPr/>
      <dgm:t>
        <a:bodyPr/>
        <a:lstStyle/>
        <a:p>
          <a:endParaRPr lang="en-US"/>
        </a:p>
      </dgm:t>
    </dgm:pt>
    <dgm:pt modelId="{11CA5061-5C0F-4151-9E02-10EFD86371F9}">
      <dgm:prSet custT="1"/>
      <dgm:spPr/>
      <dgm:t>
        <a:bodyPr/>
        <a:lstStyle/>
        <a:p>
          <a:r>
            <a:rPr lang="en-US" sz="1800" dirty="0">
              <a:latin typeface="Arial" panose="020B0604020202020204" pitchFamily="34" charset="0"/>
              <a:cs typeface="Arial" panose="020B0604020202020204" pitchFamily="34" charset="0"/>
            </a:rPr>
            <a:t>Entry and exit points</a:t>
          </a:r>
        </a:p>
      </dgm:t>
    </dgm:pt>
    <dgm:pt modelId="{ED81246D-AC2B-465C-B087-BBBD1C5440A1}" type="parTrans" cxnId="{ED7545CA-5709-4F47-8F83-76E09B06C911}">
      <dgm:prSet/>
      <dgm:spPr/>
      <dgm:t>
        <a:bodyPr/>
        <a:lstStyle/>
        <a:p>
          <a:endParaRPr lang="en-US"/>
        </a:p>
      </dgm:t>
    </dgm:pt>
    <dgm:pt modelId="{E7E04DB0-85D6-4A63-812A-ACB08F8D7566}" type="sibTrans" cxnId="{ED7545CA-5709-4F47-8F83-76E09B06C911}">
      <dgm:prSet/>
      <dgm:spPr/>
      <dgm:t>
        <a:bodyPr/>
        <a:lstStyle/>
        <a:p>
          <a:endParaRPr lang="en-US"/>
        </a:p>
      </dgm:t>
    </dgm:pt>
    <dgm:pt modelId="{30D48140-D669-4CA9-97CB-BF46590F9E01}">
      <dgm:prSet custT="1"/>
      <dgm:spPr/>
      <dgm:t>
        <a:bodyPr/>
        <a:lstStyle/>
        <a:p>
          <a:r>
            <a:rPr lang="en-US" sz="1800" dirty="0">
              <a:latin typeface="Arial" panose="020B0604020202020204" pitchFamily="34" charset="0"/>
              <a:cs typeface="Arial" panose="020B0604020202020204" pitchFamily="34" charset="0"/>
            </a:rPr>
            <a:t>Evacuation plan and routes</a:t>
          </a:r>
        </a:p>
      </dgm:t>
    </dgm:pt>
    <dgm:pt modelId="{F7FC31AD-A86E-4DF4-9449-740894B894E5}" type="parTrans" cxnId="{5FAA2EDE-5130-4D01-A5B2-7153003A4EBD}">
      <dgm:prSet/>
      <dgm:spPr/>
      <dgm:t>
        <a:bodyPr/>
        <a:lstStyle/>
        <a:p>
          <a:endParaRPr lang="en-US"/>
        </a:p>
      </dgm:t>
    </dgm:pt>
    <dgm:pt modelId="{0A54ABD9-5168-4699-9054-5F4AFC119B0D}" type="sibTrans" cxnId="{5FAA2EDE-5130-4D01-A5B2-7153003A4EBD}">
      <dgm:prSet/>
      <dgm:spPr/>
      <dgm:t>
        <a:bodyPr/>
        <a:lstStyle/>
        <a:p>
          <a:endParaRPr lang="en-US"/>
        </a:p>
      </dgm:t>
    </dgm:pt>
    <dgm:pt modelId="{C5B1F1FE-1776-48D4-9E36-EE43DE9F603A}">
      <dgm:prSet custT="1"/>
      <dgm:spPr/>
      <dgm:t>
        <a:bodyPr/>
        <a:lstStyle/>
        <a:p>
          <a:r>
            <a:rPr lang="en-US" sz="1800" dirty="0">
              <a:latin typeface="Arial" panose="020B0604020202020204" pitchFamily="34" charset="0"/>
              <a:cs typeface="Arial" panose="020B0604020202020204" pitchFamily="34" charset="0"/>
            </a:rPr>
            <a:t>Area hazards (furnace or confined space)</a:t>
          </a:r>
        </a:p>
      </dgm:t>
    </dgm:pt>
    <dgm:pt modelId="{786AA778-1F65-462E-9D1A-69DA5FCDC479}" type="parTrans" cxnId="{F9EF3D6C-6FD7-4126-A611-35855FDDFE02}">
      <dgm:prSet/>
      <dgm:spPr/>
      <dgm:t>
        <a:bodyPr/>
        <a:lstStyle/>
        <a:p>
          <a:endParaRPr lang="en-US"/>
        </a:p>
      </dgm:t>
    </dgm:pt>
    <dgm:pt modelId="{B79B591D-6FF2-4FA9-A11B-C06651A7E79A}" type="sibTrans" cxnId="{F9EF3D6C-6FD7-4126-A611-35855FDDFE02}">
      <dgm:prSet/>
      <dgm:spPr/>
      <dgm:t>
        <a:bodyPr/>
        <a:lstStyle/>
        <a:p>
          <a:endParaRPr lang="en-US"/>
        </a:p>
      </dgm:t>
    </dgm:pt>
    <dgm:pt modelId="{F7F7236E-823C-4F22-A218-9674B9B00A76}">
      <dgm:prSet custT="1"/>
      <dgm:spPr/>
      <dgm:t>
        <a:bodyPr/>
        <a:lstStyle/>
        <a:p>
          <a:r>
            <a:rPr lang="en-US" sz="1800" dirty="0">
              <a:latin typeface="Arial" panose="020B0604020202020204" pitchFamily="34" charset="0"/>
              <a:cs typeface="Arial" panose="020B0604020202020204" pitchFamily="34" charset="0"/>
            </a:rPr>
            <a:t>PPE required areas</a:t>
          </a:r>
        </a:p>
      </dgm:t>
    </dgm:pt>
    <dgm:pt modelId="{F5427E8B-2A7D-4381-B8E9-46B6EC94F242}" type="parTrans" cxnId="{DBDE23B5-FD4D-43E0-905A-4CEFBB78891A}">
      <dgm:prSet/>
      <dgm:spPr/>
      <dgm:t>
        <a:bodyPr/>
        <a:lstStyle/>
        <a:p>
          <a:endParaRPr lang="en-US"/>
        </a:p>
      </dgm:t>
    </dgm:pt>
    <dgm:pt modelId="{0B8A4B40-7673-4779-BA81-150CCE730B55}" type="sibTrans" cxnId="{DBDE23B5-FD4D-43E0-905A-4CEFBB78891A}">
      <dgm:prSet/>
      <dgm:spPr/>
      <dgm:t>
        <a:bodyPr/>
        <a:lstStyle/>
        <a:p>
          <a:endParaRPr lang="en-US"/>
        </a:p>
      </dgm:t>
    </dgm:pt>
    <dgm:pt modelId="{7BA707EB-BE73-4CC9-B6CB-E870AA7BC696}" type="pres">
      <dgm:prSet presAssocID="{D6AD6CE4-5D26-4642-9715-C09689F7B1EB}" presName="root" presStyleCnt="0">
        <dgm:presLayoutVars>
          <dgm:dir/>
          <dgm:resizeHandles val="exact"/>
        </dgm:presLayoutVars>
      </dgm:prSet>
      <dgm:spPr/>
    </dgm:pt>
    <dgm:pt modelId="{5EAA8F66-D63A-4154-B3F7-1D0F859E17DA}" type="pres">
      <dgm:prSet presAssocID="{00F1E159-9252-4D07-8E5A-81E0C059FFB6}" presName="compNode" presStyleCnt="0"/>
      <dgm:spPr/>
    </dgm:pt>
    <dgm:pt modelId="{441F282D-4FE1-4747-9A74-DA97B480981C}" type="pres">
      <dgm:prSet presAssocID="{00F1E159-9252-4D07-8E5A-81E0C059FFB6}" presName="iconRect" presStyleLbl="node1" presStyleIdx="0" presStyleCnt="7" custLinFactNeighborX="3867" custLinFactNeighborY="-386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st Aid Kit"/>
        </a:ext>
      </dgm:extLst>
    </dgm:pt>
    <dgm:pt modelId="{971AC179-D84E-4EAB-BFDD-C85B5101792D}" type="pres">
      <dgm:prSet presAssocID="{00F1E159-9252-4D07-8E5A-81E0C059FFB6}" presName="spaceRect" presStyleCnt="0"/>
      <dgm:spPr/>
    </dgm:pt>
    <dgm:pt modelId="{45486038-18F5-4109-B706-D87EB57A5D2F}" type="pres">
      <dgm:prSet presAssocID="{00F1E159-9252-4D07-8E5A-81E0C059FFB6}" presName="textRect" presStyleLbl="revTx" presStyleIdx="0" presStyleCnt="7" custLinFactNeighborX="0" custLinFactNeighborY="-34308">
        <dgm:presLayoutVars>
          <dgm:chMax val="1"/>
          <dgm:chPref val="1"/>
        </dgm:presLayoutVars>
      </dgm:prSet>
      <dgm:spPr/>
    </dgm:pt>
    <dgm:pt modelId="{FA7668EB-823E-4AB6-B778-F19B7736D37C}" type="pres">
      <dgm:prSet presAssocID="{7006A510-ECF6-4CEF-9732-77F4E3050A87}" presName="sibTrans" presStyleCnt="0"/>
      <dgm:spPr/>
    </dgm:pt>
    <dgm:pt modelId="{652E7FE3-1421-47C3-9213-B2F51E0AC837}" type="pres">
      <dgm:prSet presAssocID="{6C23CBBB-E19D-43D6-8C61-4E9935781A6B}" presName="compNode" presStyleCnt="0"/>
      <dgm:spPr/>
    </dgm:pt>
    <dgm:pt modelId="{B44CAA8C-7166-4C28-9B98-0B83BC410328}" type="pres">
      <dgm:prSet presAssocID="{6C23CBBB-E19D-43D6-8C61-4E9935781A6B}" presName="iconRect" presStyleLbl="node1" presStyleIdx="1" presStyleCnt="7" custLinFactNeighborX="1289" custLinFactNeighborY="-1031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D26DCD4E-2806-4328-A013-DF12F6752173}" type="pres">
      <dgm:prSet presAssocID="{6C23CBBB-E19D-43D6-8C61-4E9935781A6B}" presName="spaceRect" presStyleCnt="0"/>
      <dgm:spPr/>
    </dgm:pt>
    <dgm:pt modelId="{3CC180AF-1EC3-4971-A2B2-CCF5C44EB7FD}" type="pres">
      <dgm:prSet presAssocID="{6C23CBBB-E19D-43D6-8C61-4E9935781A6B}" presName="textRect" presStyleLbl="revTx" presStyleIdx="1" presStyleCnt="7" custLinFactNeighborX="580" custLinFactNeighborY="-37208">
        <dgm:presLayoutVars>
          <dgm:chMax val="1"/>
          <dgm:chPref val="1"/>
        </dgm:presLayoutVars>
      </dgm:prSet>
      <dgm:spPr/>
    </dgm:pt>
    <dgm:pt modelId="{E6F386D3-5FBC-4E92-84AB-64DE3ABB4C14}" type="pres">
      <dgm:prSet presAssocID="{4737A5E8-5E1B-4896-9956-929DB60A75F2}" presName="sibTrans" presStyleCnt="0"/>
      <dgm:spPr/>
    </dgm:pt>
    <dgm:pt modelId="{116F8CFD-3DE3-44D0-8B17-AF8B86649784}" type="pres">
      <dgm:prSet presAssocID="{041A5B9D-51A5-411A-8D07-D3E3ED0144CD}" presName="compNode" presStyleCnt="0"/>
      <dgm:spPr/>
    </dgm:pt>
    <dgm:pt modelId="{57D6208F-1616-46AC-8710-F0EB9E7AF0BB}" type="pres">
      <dgm:prSet presAssocID="{041A5B9D-51A5-411A-8D07-D3E3ED0144CD}" presName="iconRect" presStyleLbl="node1" presStyleIdx="2" presStyleCnt="7" custLinFactNeighborY="-116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ire Extinguisher with solid fill"/>
        </a:ext>
      </dgm:extLst>
    </dgm:pt>
    <dgm:pt modelId="{001B83AF-ACD6-4202-927F-624EE6102B28}" type="pres">
      <dgm:prSet presAssocID="{041A5B9D-51A5-411A-8D07-D3E3ED0144CD}" presName="spaceRect" presStyleCnt="0"/>
      <dgm:spPr/>
    </dgm:pt>
    <dgm:pt modelId="{E04BCDC5-CB77-4763-BDF5-ADBA4C24FDD0}" type="pres">
      <dgm:prSet presAssocID="{041A5B9D-51A5-411A-8D07-D3E3ED0144CD}" presName="textRect" presStyleLbl="revTx" presStyleIdx="2" presStyleCnt="7" custLinFactNeighborX="580" custLinFactNeighborY="-38658">
        <dgm:presLayoutVars>
          <dgm:chMax val="1"/>
          <dgm:chPref val="1"/>
        </dgm:presLayoutVars>
      </dgm:prSet>
      <dgm:spPr/>
    </dgm:pt>
    <dgm:pt modelId="{BFE3F7BD-93C4-424E-AAF3-863E358D65FD}" type="pres">
      <dgm:prSet presAssocID="{25CC5229-DD3C-4F8B-A149-C5955AF505B1}" presName="sibTrans" presStyleCnt="0"/>
      <dgm:spPr/>
    </dgm:pt>
    <dgm:pt modelId="{358C2C44-B75A-494B-A826-DCC9471E476F}" type="pres">
      <dgm:prSet presAssocID="{11CA5061-5C0F-4151-9E02-10EFD86371F9}" presName="compNode" presStyleCnt="0"/>
      <dgm:spPr/>
    </dgm:pt>
    <dgm:pt modelId="{3FD224FA-2E13-4241-BA0E-ECFE17DDAA8A}" type="pres">
      <dgm:prSet presAssocID="{11CA5061-5C0F-4151-9E02-10EFD86371F9}" presName="iconRect" presStyleLbl="node1" presStyleIdx="3" presStyleCnt="7" custLinFactNeighborX="-1289" custLinFactNeighborY="-1417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or Closed with solid fill"/>
        </a:ext>
      </dgm:extLst>
    </dgm:pt>
    <dgm:pt modelId="{72517DC8-A559-44A1-9006-8353D6C76689}" type="pres">
      <dgm:prSet presAssocID="{11CA5061-5C0F-4151-9E02-10EFD86371F9}" presName="spaceRect" presStyleCnt="0"/>
      <dgm:spPr/>
    </dgm:pt>
    <dgm:pt modelId="{BD17DEEE-5EDD-41BE-BAD5-6183A31D3446}" type="pres">
      <dgm:prSet presAssocID="{11CA5061-5C0F-4151-9E02-10EFD86371F9}" presName="textRect" presStyleLbl="revTx" presStyleIdx="3" presStyleCnt="7" custLinFactNeighborX="1160" custLinFactNeighborY="-40109">
        <dgm:presLayoutVars>
          <dgm:chMax val="1"/>
          <dgm:chPref val="1"/>
        </dgm:presLayoutVars>
      </dgm:prSet>
      <dgm:spPr/>
    </dgm:pt>
    <dgm:pt modelId="{367E3463-6312-4975-B054-3DDE3DD9F551}" type="pres">
      <dgm:prSet presAssocID="{E7E04DB0-85D6-4A63-812A-ACB08F8D7566}" presName="sibTrans" presStyleCnt="0"/>
      <dgm:spPr/>
    </dgm:pt>
    <dgm:pt modelId="{192A884B-BE41-4258-8DE5-EC5FB8B39579}" type="pres">
      <dgm:prSet presAssocID="{30D48140-D669-4CA9-97CB-BF46590F9E01}" presName="compNode" presStyleCnt="0"/>
      <dgm:spPr/>
    </dgm:pt>
    <dgm:pt modelId="{C72E2C76-63D2-434D-AF66-BE3F6FE3D6B8}" type="pres">
      <dgm:prSet presAssocID="{30D48140-D669-4CA9-97CB-BF46590F9E01}" presName="iconRect" presStyleLbl="node1" presStyleIdx="4" presStyleCnt="7" custLinFactNeighborY="2577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lk"/>
        </a:ext>
      </dgm:extLst>
    </dgm:pt>
    <dgm:pt modelId="{625F5181-B791-4F12-8C58-7A240E0B27B4}" type="pres">
      <dgm:prSet presAssocID="{30D48140-D669-4CA9-97CB-BF46590F9E01}" presName="spaceRect" presStyleCnt="0"/>
      <dgm:spPr/>
    </dgm:pt>
    <dgm:pt modelId="{3F5CAA92-A891-4372-A29C-E5752DEE6F7A}" type="pres">
      <dgm:prSet presAssocID="{30D48140-D669-4CA9-97CB-BF46590F9E01}" presName="textRect" presStyleLbl="revTx" presStyleIdx="4" presStyleCnt="7" custLinFactNeighborX="580" custLinFactNeighborY="10150">
        <dgm:presLayoutVars>
          <dgm:chMax val="1"/>
          <dgm:chPref val="1"/>
        </dgm:presLayoutVars>
      </dgm:prSet>
      <dgm:spPr/>
    </dgm:pt>
    <dgm:pt modelId="{39916AEB-4BA9-44C7-8193-C3D59A71017C}" type="pres">
      <dgm:prSet presAssocID="{0A54ABD9-5168-4699-9054-5F4AFC119B0D}" presName="sibTrans" presStyleCnt="0"/>
      <dgm:spPr/>
    </dgm:pt>
    <dgm:pt modelId="{BEB293A7-F3D7-427D-8AEB-81A47632846B}" type="pres">
      <dgm:prSet presAssocID="{C5B1F1FE-1776-48D4-9E36-EE43DE9F603A}" presName="compNode" presStyleCnt="0"/>
      <dgm:spPr/>
    </dgm:pt>
    <dgm:pt modelId="{165118CD-AC09-4CD6-80B0-F0FCDCD292F3}" type="pres">
      <dgm:prSet presAssocID="{C5B1F1FE-1776-48D4-9E36-EE43DE9F603A}" presName="iconRect" presStyleLbl="node1" presStyleIdx="5" presStyleCnt="7" custLinFactNeighborY="2448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ire"/>
        </a:ext>
      </dgm:extLst>
    </dgm:pt>
    <dgm:pt modelId="{A82788E1-2F36-4756-8921-B1ED37408023}" type="pres">
      <dgm:prSet presAssocID="{C5B1F1FE-1776-48D4-9E36-EE43DE9F603A}" presName="spaceRect" presStyleCnt="0"/>
      <dgm:spPr/>
    </dgm:pt>
    <dgm:pt modelId="{6D63ED00-DFE0-4354-B9CE-31FCCEB740EA}" type="pres">
      <dgm:prSet presAssocID="{C5B1F1FE-1776-48D4-9E36-EE43DE9F603A}" presName="textRect" presStyleLbl="revTx" presStyleIdx="5" presStyleCnt="7" custScaleX="106720" custLinFactNeighborX="0" custLinFactNeighborY="7250">
        <dgm:presLayoutVars>
          <dgm:chMax val="1"/>
          <dgm:chPref val="1"/>
        </dgm:presLayoutVars>
      </dgm:prSet>
      <dgm:spPr/>
    </dgm:pt>
    <dgm:pt modelId="{F17FD0AE-DDBC-4AC9-804D-6243BA0FCF26}" type="pres">
      <dgm:prSet presAssocID="{B79B591D-6FF2-4FA9-A11B-C06651A7E79A}" presName="sibTrans" presStyleCnt="0"/>
      <dgm:spPr/>
    </dgm:pt>
    <dgm:pt modelId="{5917CB42-1917-432C-8A0A-94CAD0CA9FF4}" type="pres">
      <dgm:prSet presAssocID="{F7F7236E-823C-4F22-A218-9674B9B00A76}" presName="compNode" presStyleCnt="0"/>
      <dgm:spPr/>
    </dgm:pt>
    <dgm:pt modelId="{B8098E33-4BE0-46C4-873B-8AA1046FF2FF}" type="pres">
      <dgm:prSet presAssocID="{F7F7236E-823C-4F22-A218-9674B9B00A76}" presName="iconRect" presStyleLbl="node1" presStyleIdx="6" presStyleCnt="7" custLinFactNeighborX="22753" custLinFactNeighborY="2171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Construction worker female with solid fill"/>
        </a:ext>
      </dgm:extLst>
    </dgm:pt>
    <dgm:pt modelId="{3A4D8B43-BA8C-47AB-8CA3-CB68AB710EC7}" type="pres">
      <dgm:prSet presAssocID="{F7F7236E-823C-4F22-A218-9674B9B00A76}" presName="spaceRect" presStyleCnt="0"/>
      <dgm:spPr/>
    </dgm:pt>
    <dgm:pt modelId="{0C9BA5FB-DC18-4F83-A0B6-24167E7823A1}" type="pres">
      <dgm:prSet presAssocID="{F7F7236E-823C-4F22-A218-9674B9B00A76}" presName="textRect" presStyleLbl="revTx" presStyleIdx="6" presStyleCnt="7" custLinFactNeighborX="12143" custLinFactNeighborY="9121">
        <dgm:presLayoutVars>
          <dgm:chMax val="1"/>
          <dgm:chPref val="1"/>
        </dgm:presLayoutVars>
      </dgm:prSet>
      <dgm:spPr/>
    </dgm:pt>
  </dgm:ptLst>
  <dgm:cxnLst>
    <dgm:cxn modelId="{14F62302-4D6D-4ABF-B92D-A22A87F7BF24}" type="presOf" srcId="{C5B1F1FE-1776-48D4-9E36-EE43DE9F603A}" destId="{6D63ED00-DFE0-4354-B9CE-31FCCEB740EA}" srcOrd="0" destOrd="0" presId="urn:microsoft.com/office/officeart/2018/2/layout/IconLabelList"/>
    <dgm:cxn modelId="{E3E3321C-300A-4AC6-A481-08B59C97D627}" type="presOf" srcId="{11CA5061-5C0F-4151-9E02-10EFD86371F9}" destId="{BD17DEEE-5EDD-41BE-BAD5-6183A31D3446}" srcOrd="0" destOrd="0" presId="urn:microsoft.com/office/officeart/2018/2/layout/IconLabelList"/>
    <dgm:cxn modelId="{BBBFD21D-BD69-405E-BD94-7A5B05C7A219}" srcId="{D6AD6CE4-5D26-4642-9715-C09689F7B1EB}" destId="{041A5B9D-51A5-411A-8D07-D3E3ED0144CD}" srcOrd="2" destOrd="0" parTransId="{2AD7065C-AED9-41D1-99ED-16967AABD45C}" sibTransId="{25CC5229-DD3C-4F8B-A149-C5955AF505B1}"/>
    <dgm:cxn modelId="{DE4D1434-4DC8-4846-8C74-E93A128993BB}" type="presOf" srcId="{F7F7236E-823C-4F22-A218-9674B9B00A76}" destId="{0C9BA5FB-DC18-4F83-A0B6-24167E7823A1}" srcOrd="0" destOrd="0" presId="urn:microsoft.com/office/officeart/2018/2/layout/IconLabelList"/>
    <dgm:cxn modelId="{8FC07068-2575-4EBF-8034-2B16B7D7613F}" type="presOf" srcId="{D6AD6CE4-5D26-4642-9715-C09689F7B1EB}" destId="{7BA707EB-BE73-4CC9-B6CB-E870AA7BC696}" srcOrd="0" destOrd="0" presId="urn:microsoft.com/office/officeart/2018/2/layout/IconLabelList"/>
    <dgm:cxn modelId="{F9EF3D6C-6FD7-4126-A611-35855FDDFE02}" srcId="{D6AD6CE4-5D26-4642-9715-C09689F7B1EB}" destId="{C5B1F1FE-1776-48D4-9E36-EE43DE9F603A}" srcOrd="5" destOrd="0" parTransId="{786AA778-1F65-462E-9D1A-69DA5FCDC479}" sibTransId="{B79B591D-6FF2-4FA9-A11B-C06651A7E79A}"/>
    <dgm:cxn modelId="{FC626D80-D7AF-4E4C-8B25-42CF524561B7}" type="presOf" srcId="{041A5B9D-51A5-411A-8D07-D3E3ED0144CD}" destId="{E04BCDC5-CB77-4763-BDF5-ADBA4C24FDD0}" srcOrd="0" destOrd="0" presId="urn:microsoft.com/office/officeart/2018/2/layout/IconLabelList"/>
    <dgm:cxn modelId="{395308AC-5F9C-4E36-90A1-A7D4A6BF1E7A}" type="presOf" srcId="{00F1E159-9252-4D07-8E5A-81E0C059FFB6}" destId="{45486038-18F5-4109-B706-D87EB57A5D2F}" srcOrd="0" destOrd="0" presId="urn:microsoft.com/office/officeart/2018/2/layout/IconLabelList"/>
    <dgm:cxn modelId="{EEB1CFB1-B506-47E5-9A8E-27DA40D66065}" type="presOf" srcId="{30D48140-D669-4CA9-97CB-BF46590F9E01}" destId="{3F5CAA92-A891-4372-A29C-E5752DEE6F7A}" srcOrd="0" destOrd="0" presId="urn:microsoft.com/office/officeart/2018/2/layout/IconLabelList"/>
    <dgm:cxn modelId="{D9FF79B3-A413-472F-B120-96219C2E1CB0}" type="presOf" srcId="{6C23CBBB-E19D-43D6-8C61-4E9935781A6B}" destId="{3CC180AF-1EC3-4971-A2B2-CCF5C44EB7FD}" srcOrd="0" destOrd="0" presId="urn:microsoft.com/office/officeart/2018/2/layout/IconLabelList"/>
    <dgm:cxn modelId="{DBDE23B5-FD4D-43E0-905A-4CEFBB78891A}" srcId="{D6AD6CE4-5D26-4642-9715-C09689F7B1EB}" destId="{F7F7236E-823C-4F22-A218-9674B9B00A76}" srcOrd="6" destOrd="0" parTransId="{F5427E8B-2A7D-4381-B8E9-46B6EC94F242}" sibTransId="{0B8A4B40-7673-4779-BA81-150CCE730B55}"/>
    <dgm:cxn modelId="{ED7545CA-5709-4F47-8F83-76E09B06C911}" srcId="{D6AD6CE4-5D26-4642-9715-C09689F7B1EB}" destId="{11CA5061-5C0F-4151-9E02-10EFD86371F9}" srcOrd="3" destOrd="0" parTransId="{ED81246D-AC2B-465C-B087-BBBD1C5440A1}" sibTransId="{E7E04DB0-85D6-4A63-812A-ACB08F8D7566}"/>
    <dgm:cxn modelId="{732DF3D2-E697-4E00-894E-36979193444D}" srcId="{D6AD6CE4-5D26-4642-9715-C09689F7B1EB}" destId="{00F1E159-9252-4D07-8E5A-81E0C059FFB6}" srcOrd="0" destOrd="0" parTransId="{1D2245CB-7262-4771-AB9A-0B2FCA7A1D3C}" sibTransId="{7006A510-ECF6-4CEF-9732-77F4E3050A87}"/>
    <dgm:cxn modelId="{BE138CDB-8D57-4AEE-8C5F-8AF6AAA0005D}" srcId="{D6AD6CE4-5D26-4642-9715-C09689F7B1EB}" destId="{6C23CBBB-E19D-43D6-8C61-4E9935781A6B}" srcOrd="1" destOrd="0" parTransId="{EE34AB2E-75BB-4997-8697-81467EB7B6D8}" sibTransId="{4737A5E8-5E1B-4896-9956-929DB60A75F2}"/>
    <dgm:cxn modelId="{5FAA2EDE-5130-4D01-A5B2-7153003A4EBD}" srcId="{D6AD6CE4-5D26-4642-9715-C09689F7B1EB}" destId="{30D48140-D669-4CA9-97CB-BF46590F9E01}" srcOrd="4" destOrd="0" parTransId="{F7FC31AD-A86E-4DF4-9449-740894B894E5}" sibTransId="{0A54ABD9-5168-4699-9054-5F4AFC119B0D}"/>
    <dgm:cxn modelId="{FDA1B701-E0AF-4892-B895-5079FB7DBFAF}" type="presParOf" srcId="{7BA707EB-BE73-4CC9-B6CB-E870AA7BC696}" destId="{5EAA8F66-D63A-4154-B3F7-1D0F859E17DA}" srcOrd="0" destOrd="0" presId="urn:microsoft.com/office/officeart/2018/2/layout/IconLabelList"/>
    <dgm:cxn modelId="{8C232597-FB91-4610-81CD-26E95E715953}" type="presParOf" srcId="{5EAA8F66-D63A-4154-B3F7-1D0F859E17DA}" destId="{441F282D-4FE1-4747-9A74-DA97B480981C}" srcOrd="0" destOrd="0" presId="urn:microsoft.com/office/officeart/2018/2/layout/IconLabelList"/>
    <dgm:cxn modelId="{928A0154-639C-4361-9FC8-40379C246F57}" type="presParOf" srcId="{5EAA8F66-D63A-4154-B3F7-1D0F859E17DA}" destId="{971AC179-D84E-4EAB-BFDD-C85B5101792D}" srcOrd="1" destOrd="0" presId="urn:microsoft.com/office/officeart/2018/2/layout/IconLabelList"/>
    <dgm:cxn modelId="{ECB3BBDB-B2C3-4066-A1EE-3032463B07FA}" type="presParOf" srcId="{5EAA8F66-D63A-4154-B3F7-1D0F859E17DA}" destId="{45486038-18F5-4109-B706-D87EB57A5D2F}" srcOrd="2" destOrd="0" presId="urn:microsoft.com/office/officeart/2018/2/layout/IconLabelList"/>
    <dgm:cxn modelId="{8BF40E19-81AF-4E5E-B88A-E69020C29895}" type="presParOf" srcId="{7BA707EB-BE73-4CC9-B6CB-E870AA7BC696}" destId="{FA7668EB-823E-4AB6-B778-F19B7736D37C}" srcOrd="1" destOrd="0" presId="urn:microsoft.com/office/officeart/2018/2/layout/IconLabelList"/>
    <dgm:cxn modelId="{E7968D4C-22F4-423A-981C-CDF4C7681C18}" type="presParOf" srcId="{7BA707EB-BE73-4CC9-B6CB-E870AA7BC696}" destId="{652E7FE3-1421-47C3-9213-B2F51E0AC837}" srcOrd="2" destOrd="0" presId="urn:microsoft.com/office/officeart/2018/2/layout/IconLabelList"/>
    <dgm:cxn modelId="{3531334E-889C-4D62-86A7-7740C28791C4}" type="presParOf" srcId="{652E7FE3-1421-47C3-9213-B2F51E0AC837}" destId="{B44CAA8C-7166-4C28-9B98-0B83BC410328}" srcOrd="0" destOrd="0" presId="urn:microsoft.com/office/officeart/2018/2/layout/IconLabelList"/>
    <dgm:cxn modelId="{AEA9A577-4013-4D71-AD98-694BE5A76299}" type="presParOf" srcId="{652E7FE3-1421-47C3-9213-B2F51E0AC837}" destId="{D26DCD4E-2806-4328-A013-DF12F6752173}" srcOrd="1" destOrd="0" presId="urn:microsoft.com/office/officeart/2018/2/layout/IconLabelList"/>
    <dgm:cxn modelId="{FDC01F27-5982-4EE2-9AF2-5EA6553CCE95}" type="presParOf" srcId="{652E7FE3-1421-47C3-9213-B2F51E0AC837}" destId="{3CC180AF-1EC3-4971-A2B2-CCF5C44EB7FD}" srcOrd="2" destOrd="0" presId="urn:microsoft.com/office/officeart/2018/2/layout/IconLabelList"/>
    <dgm:cxn modelId="{FD9E5674-1EBE-4D55-83E6-5E1064D87D3C}" type="presParOf" srcId="{7BA707EB-BE73-4CC9-B6CB-E870AA7BC696}" destId="{E6F386D3-5FBC-4E92-84AB-64DE3ABB4C14}" srcOrd="3" destOrd="0" presId="urn:microsoft.com/office/officeart/2018/2/layout/IconLabelList"/>
    <dgm:cxn modelId="{0959D8F6-4FB4-4087-B2E2-0D58A9731605}" type="presParOf" srcId="{7BA707EB-BE73-4CC9-B6CB-E870AA7BC696}" destId="{116F8CFD-3DE3-44D0-8B17-AF8B86649784}" srcOrd="4" destOrd="0" presId="urn:microsoft.com/office/officeart/2018/2/layout/IconLabelList"/>
    <dgm:cxn modelId="{28B7EF93-601B-4D9A-97E7-6712B2469BAD}" type="presParOf" srcId="{116F8CFD-3DE3-44D0-8B17-AF8B86649784}" destId="{57D6208F-1616-46AC-8710-F0EB9E7AF0BB}" srcOrd="0" destOrd="0" presId="urn:microsoft.com/office/officeart/2018/2/layout/IconLabelList"/>
    <dgm:cxn modelId="{2CAA2179-C4C7-4615-910D-D85AF749730F}" type="presParOf" srcId="{116F8CFD-3DE3-44D0-8B17-AF8B86649784}" destId="{001B83AF-ACD6-4202-927F-624EE6102B28}" srcOrd="1" destOrd="0" presId="urn:microsoft.com/office/officeart/2018/2/layout/IconLabelList"/>
    <dgm:cxn modelId="{1F92EF7E-6C5B-4ADD-B484-C24C6BFC41D5}" type="presParOf" srcId="{116F8CFD-3DE3-44D0-8B17-AF8B86649784}" destId="{E04BCDC5-CB77-4763-BDF5-ADBA4C24FDD0}" srcOrd="2" destOrd="0" presId="urn:microsoft.com/office/officeart/2018/2/layout/IconLabelList"/>
    <dgm:cxn modelId="{A2E3C45F-F501-459A-85DB-96CD999467BC}" type="presParOf" srcId="{7BA707EB-BE73-4CC9-B6CB-E870AA7BC696}" destId="{BFE3F7BD-93C4-424E-AAF3-863E358D65FD}" srcOrd="5" destOrd="0" presId="urn:microsoft.com/office/officeart/2018/2/layout/IconLabelList"/>
    <dgm:cxn modelId="{C34C6E94-DCBC-4D4F-A3DD-A9922ADA14C6}" type="presParOf" srcId="{7BA707EB-BE73-4CC9-B6CB-E870AA7BC696}" destId="{358C2C44-B75A-494B-A826-DCC9471E476F}" srcOrd="6" destOrd="0" presId="urn:microsoft.com/office/officeart/2018/2/layout/IconLabelList"/>
    <dgm:cxn modelId="{A631B55C-D2FC-474A-9B83-D71CB13BB9AB}" type="presParOf" srcId="{358C2C44-B75A-494B-A826-DCC9471E476F}" destId="{3FD224FA-2E13-4241-BA0E-ECFE17DDAA8A}" srcOrd="0" destOrd="0" presId="urn:microsoft.com/office/officeart/2018/2/layout/IconLabelList"/>
    <dgm:cxn modelId="{78637A6C-08A8-4E6E-B7A7-FDE5779AA77B}" type="presParOf" srcId="{358C2C44-B75A-494B-A826-DCC9471E476F}" destId="{72517DC8-A559-44A1-9006-8353D6C76689}" srcOrd="1" destOrd="0" presId="urn:microsoft.com/office/officeart/2018/2/layout/IconLabelList"/>
    <dgm:cxn modelId="{173D7368-A10E-41F4-9D74-2200441BE0CA}" type="presParOf" srcId="{358C2C44-B75A-494B-A826-DCC9471E476F}" destId="{BD17DEEE-5EDD-41BE-BAD5-6183A31D3446}" srcOrd="2" destOrd="0" presId="urn:microsoft.com/office/officeart/2018/2/layout/IconLabelList"/>
    <dgm:cxn modelId="{2931DF21-0DA9-4866-965B-B23C1A641E39}" type="presParOf" srcId="{7BA707EB-BE73-4CC9-B6CB-E870AA7BC696}" destId="{367E3463-6312-4975-B054-3DDE3DD9F551}" srcOrd="7" destOrd="0" presId="urn:microsoft.com/office/officeart/2018/2/layout/IconLabelList"/>
    <dgm:cxn modelId="{2034D77D-FD2D-425A-85DE-E3443082080D}" type="presParOf" srcId="{7BA707EB-BE73-4CC9-B6CB-E870AA7BC696}" destId="{192A884B-BE41-4258-8DE5-EC5FB8B39579}" srcOrd="8" destOrd="0" presId="urn:microsoft.com/office/officeart/2018/2/layout/IconLabelList"/>
    <dgm:cxn modelId="{D5D0FC04-9A5B-47AE-A6C8-E36AC8D181B0}" type="presParOf" srcId="{192A884B-BE41-4258-8DE5-EC5FB8B39579}" destId="{C72E2C76-63D2-434D-AF66-BE3F6FE3D6B8}" srcOrd="0" destOrd="0" presId="urn:microsoft.com/office/officeart/2018/2/layout/IconLabelList"/>
    <dgm:cxn modelId="{FF9F6AAB-0B5F-4310-8118-AD0E6E4456F0}" type="presParOf" srcId="{192A884B-BE41-4258-8DE5-EC5FB8B39579}" destId="{625F5181-B791-4F12-8C58-7A240E0B27B4}" srcOrd="1" destOrd="0" presId="urn:microsoft.com/office/officeart/2018/2/layout/IconLabelList"/>
    <dgm:cxn modelId="{37144D9C-1EBA-4E43-99BA-108106C9EABD}" type="presParOf" srcId="{192A884B-BE41-4258-8DE5-EC5FB8B39579}" destId="{3F5CAA92-A891-4372-A29C-E5752DEE6F7A}" srcOrd="2" destOrd="0" presId="urn:microsoft.com/office/officeart/2018/2/layout/IconLabelList"/>
    <dgm:cxn modelId="{C9762BD5-580E-4927-A0A6-08C858793BC6}" type="presParOf" srcId="{7BA707EB-BE73-4CC9-B6CB-E870AA7BC696}" destId="{39916AEB-4BA9-44C7-8193-C3D59A71017C}" srcOrd="9" destOrd="0" presId="urn:microsoft.com/office/officeart/2018/2/layout/IconLabelList"/>
    <dgm:cxn modelId="{029D76F7-711F-42C2-A6F1-F08F02951F58}" type="presParOf" srcId="{7BA707EB-BE73-4CC9-B6CB-E870AA7BC696}" destId="{BEB293A7-F3D7-427D-8AEB-81A47632846B}" srcOrd="10" destOrd="0" presId="urn:microsoft.com/office/officeart/2018/2/layout/IconLabelList"/>
    <dgm:cxn modelId="{3F3691B9-3F1A-46C6-931B-BDA15A102930}" type="presParOf" srcId="{BEB293A7-F3D7-427D-8AEB-81A47632846B}" destId="{165118CD-AC09-4CD6-80B0-F0FCDCD292F3}" srcOrd="0" destOrd="0" presId="urn:microsoft.com/office/officeart/2018/2/layout/IconLabelList"/>
    <dgm:cxn modelId="{E56D9E94-DD68-46E0-9EBD-336D53DF1827}" type="presParOf" srcId="{BEB293A7-F3D7-427D-8AEB-81A47632846B}" destId="{A82788E1-2F36-4756-8921-B1ED37408023}" srcOrd="1" destOrd="0" presId="urn:microsoft.com/office/officeart/2018/2/layout/IconLabelList"/>
    <dgm:cxn modelId="{A800C979-33A0-4209-81BD-96EB0EC5000A}" type="presParOf" srcId="{BEB293A7-F3D7-427D-8AEB-81A47632846B}" destId="{6D63ED00-DFE0-4354-B9CE-31FCCEB740EA}" srcOrd="2" destOrd="0" presId="urn:microsoft.com/office/officeart/2018/2/layout/IconLabelList"/>
    <dgm:cxn modelId="{F6089013-5B4E-40D8-BCC1-E6971A1714B3}" type="presParOf" srcId="{7BA707EB-BE73-4CC9-B6CB-E870AA7BC696}" destId="{F17FD0AE-DDBC-4AC9-804D-6243BA0FCF26}" srcOrd="11" destOrd="0" presId="urn:microsoft.com/office/officeart/2018/2/layout/IconLabelList"/>
    <dgm:cxn modelId="{A9B7F27A-DA63-4E7F-9292-1947D0B1CD24}" type="presParOf" srcId="{7BA707EB-BE73-4CC9-B6CB-E870AA7BC696}" destId="{5917CB42-1917-432C-8A0A-94CAD0CA9FF4}" srcOrd="12" destOrd="0" presId="urn:microsoft.com/office/officeart/2018/2/layout/IconLabelList"/>
    <dgm:cxn modelId="{9219DE9A-B37B-4A9B-8209-1729BFF72A07}" type="presParOf" srcId="{5917CB42-1917-432C-8A0A-94CAD0CA9FF4}" destId="{B8098E33-4BE0-46C4-873B-8AA1046FF2FF}" srcOrd="0" destOrd="0" presId="urn:microsoft.com/office/officeart/2018/2/layout/IconLabelList"/>
    <dgm:cxn modelId="{1D75A6FE-3698-4D8A-A245-75E035C79A57}" type="presParOf" srcId="{5917CB42-1917-432C-8A0A-94CAD0CA9FF4}" destId="{3A4D8B43-BA8C-47AB-8CA3-CB68AB710EC7}" srcOrd="1" destOrd="0" presId="urn:microsoft.com/office/officeart/2018/2/layout/IconLabelList"/>
    <dgm:cxn modelId="{85A2BD4C-4C9D-46FF-9A1B-0A62791AC07F}" type="presParOf" srcId="{5917CB42-1917-432C-8A0A-94CAD0CA9FF4}" destId="{0C9BA5FB-DC18-4F83-A0B6-24167E7823A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FD288-0C12-4E69-9A7E-42F11717E7C6}">
      <dsp:nvSpPr>
        <dsp:cNvPr id="0" name=""/>
        <dsp:cNvSpPr/>
      </dsp:nvSpPr>
      <dsp:spPr>
        <a:xfrm>
          <a:off x="0" y="461"/>
          <a:ext cx="7264654"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2D795-1F4F-4873-9F63-7A4AD79CD43B}">
      <dsp:nvSpPr>
        <dsp:cNvPr id="0" name=""/>
        <dsp:cNvSpPr/>
      </dsp:nvSpPr>
      <dsp:spPr>
        <a:xfrm>
          <a:off x="326656" y="243428"/>
          <a:ext cx="593920" cy="593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807CE-AF38-45CE-BE0D-8410B3AE03F4}">
      <dsp:nvSpPr>
        <dsp:cNvPr id="0" name=""/>
        <dsp:cNvSpPr/>
      </dsp:nvSpPr>
      <dsp:spPr>
        <a:xfrm>
          <a:off x="1247232" y="461"/>
          <a:ext cx="6017421"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5,190 fatal work injuries were recorded in the United States in 2021.</a:t>
          </a:r>
          <a:r>
            <a:rPr lang="en-US" sz="2000" kern="1200" baseline="30000" dirty="0"/>
            <a:t>1</a:t>
          </a:r>
        </a:p>
      </dsp:txBody>
      <dsp:txXfrm>
        <a:off x="1247232" y="461"/>
        <a:ext cx="6017421" cy="1079855"/>
      </dsp:txXfrm>
    </dsp:sp>
    <dsp:sp modelId="{C64BD6BD-EB2C-4527-BF56-B5818D7B5A16}">
      <dsp:nvSpPr>
        <dsp:cNvPr id="0" name=""/>
        <dsp:cNvSpPr/>
      </dsp:nvSpPr>
      <dsp:spPr>
        <a:xfrm>
          <a:off x="0" y="1350280"/>
          <a:ext cx="7264654"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C9E2E-6E34-4338-9781-BB9876A6B603}">
      <dsp:nvSpPr>
        <dsp:cNvPr id="0" name=""/>
        <dsp:cNvSpPr/>
      </dsp:nvSpPr>
      <dsp:spPr>
        <a:xfrm>
          <a:off x="326656" y="1593247"/>
          <a:ext cx="593920" cy="593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8EB408-4CCD-40C4-ADB3-0B6D8229C763}">
      <dsp:nvSpPr>
        <dsp:cNvPr id="0" name=""/>
        <dsp:cNvSpPr/>
      </dsp:nvSpPr>
      <dsp:spPr>
        <a:xfrm>
          <a:off x="1247232" y="1350280"/>
          <a:ext cx="6017421"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Transportation incidents were the leading cause of death in 2021, resulting in 38% of all work-related deaths.</a:t>
          </a:r>
          <a:r>
            <a:rPr lang="en-US" sz="2000" kern="1200" baseline="30000" dirty="0"/>
            <a:t>2</a:t>
          </a:r>
        </a:p>
      </dsp:txBody>
      <dsp:txXfrm>
        <a:off x="1247232" y="1350280"/>
        <a:ext cx="6017421" cy="1079855"/>
      </dsp:txXfrm>
    </dsp:sp>
    <dsp:sp modelId="{9E4F47FB-F4FF-4339-8D98-FEA5DC9814B2}">
      <dsp:nvSpPr>
        <dsp:cNvPr id="0" name=""/>
        <dsp:cNvSpPr/>
      </dsp:nvSpPr>
      <dsp:spPr>
        <a:xfrm>
          <a:off x="0" y="2700099"/>
          <a:ext cx="7264654" cy="10798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F7858-96E0-49A6-ADF4-43D85B2D010B}">
      <dsp:nvSpPr>
        <dsp:cNvPr id="0" name=""/>
        <dsp:cNvSpPr/>
      </dsp:nvSpPr>
      <dsp:spPr>
        <a:xfrm>
          <a:off x="326656" y="2943066"/>
          <a:ext cx="593920" cy="593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1C61B-C83F-4926-BE46-509B67A13642}">
      <dsp:nvSpPr>
        <dsp:cNvPr id="0" name=""/>
        <dsp:cNvSpPr/>
      </dsp:nvSpPr>
      <dsp:spPr>
        <a:xfrm>
          <a:off x="1247232" y="2700099"/>
          <a:ext cx="6017421" cy="107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285" tIns="114285" rIns="114285" bIns="114285" numCol="1" spcCol="1270" anchor="ctr" anchorCtr="0">
          <a:noAutofit/>
        </a:bodyPr>
        <a:lstStyle/>
        <a:p>
          <a:pPr marL="0" lvl="0" indent="0" algn="l" defTabSz="889000">
            <a:lnSpc>
              <a:spcPct val="90000"/>
            </a:lnSpc>
            <a:spcBef>
              <a:spcPct val="0"/>
            </a:spcBef>
            <a:spcAft>
              <a:spcPct val="35000"/>
            </a:spcAft>
            <a:buNone/>
          </a:pPr>
          <a:r>
            <a:rPr lang="en-US" sz="2000" kern="1200" dirty="0"/>
            <a:t>114,430 workers with less than three months of job tenure sustained a workplace injury or illness that required time off work in 2020.</a:t>
          </a:r>
          <a:r>
            <a:rPr lang="en-US" sz="2000" kern="1200" baseline="30000" dirty="0"/>
            <a:t>3</a:t>
          </a:r>
        </a:p>
      </dsp:txBody>
      <dsp:txXfrm>
        <a:off x="1247232" y="2700099"/>
        <a:ext cx="6017421" cy="1079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9069E-92AA-4B35-98C7-978928F3A2B2}">
      <dsp:nvSpPr>
        <dsp:cNvPr id="0" name=""/>
        <dsp:cNvSpPr/>
      </dsp:nvSpPr>
      <dsp:spPr>
        <a:xfrm>
          <a:off x="0" y="1805"/>
          <a:ext cx="766432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56641-1E36-4946-B5D3-5A73FF4BCBB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9F4895-83D2-46BF-8860-2847FF4901E6}">
      <dsp:nvSpPr>
        <dsp:cNvPr id="0" name=""/>
        <dsp:cNvSpPr/>
      </dsp:nvSpPr>
      <dsp:spPr>
        <a:xfrm>
          <a:off x="1057183" y="1805"/>
          <a:ext cx="660714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Wrench: </a:t>
          </a:r>
          <a:r>
            <a:rPr lang="en-US" sz="1800" kern="1200" dirty="0">
              <a:latin typeface="Arial" panose="020B0604020202020204" pitchFamily="34" charset="0"/>
              <a:cs typeface="Arial" panose="020B0604020202020204" pitchFamily="34" charset="0"/>
            </a:rPr>
            <a:t>Use the proper wrench for the job and with the jaws in the direction of the pull. Never use it as a hammer.</a:t>
          </a:r>
        </a:p>
      </dsp:txBody>
      <dsp:txXfrm>
        <a:off x="1057183" y="1805"/>
        <a:ext cx="6607140" cy="915310"/>
      </dsp:txXfrm>
    </dsp:sp>
    <dsp:sp modelId="{463E3915-65F8-4348-B374-ABBA2FE47A6F}">
      <dsp:nvSpPr>
        <dsp:cNvPr id="0" name=""/>
        <dsp:cNvSpPr/>
      </dsp:nvSpPr>
      <dsp:spPr>
        <a:xfrm>
          <a:off x="0" y="1144360"/>
          <a:ext cx="766432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451D1-30E6-47D0-A424-4D338F460093}">
      <dsp:nvSpPr>
        <dsp:cNvPr id="0" name=""/>
        <dsp:cNvSpPr/>
      </dsp:nvSpPr>
      <dsp:spPr>
        <a:xfrm>
          <a:off x="267829" y="1424316"/>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2B81BB-6EF9-485A-83FC-9284BD09A843}">
      <dsp:nvSpPr>
        <dsp:cNvPr id="0" name=""/>
        <dsp:cNvSpPr/>
      </dsp:nvSpPr>
      <dsp:spPr>
        <a:xfrm>
          <a:off x="1057183" y="1166145"/>
          <a:ext cx="660714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Knife: </a:t>
          </a:r>
          <a:r>
            <a:rPr lang="en-US" sz="1800" kern="1200" dirty="0">
              <a:latin typeface="Arial" panose="020B0604020202020204" pitchFamily="34" charset="0"/>
              <a:cs typeface="Arial" panose="020B0604020202020204" pitchFamily="34" charset="0"/>
            </a:rPr>
            <a:t>Cut away and never toward your body. Knives and hand stones used to sharpen them should be equipped with disc guards to protect fingers. </a:t>
          </a:r>
        </a:p>
      </dsp:txBody>
      <dsp:txXfrm>
        <a:off x="1057183" y="1166145"/>
        <a:ext cx="6607140" cy="915310"/>
      </dsp:txXfrm>
    </dsp:sp>
    <dsp:sp modelId="{E311FFD8-DCAF-4335-941B-EF258BEDDDA9}">
      <dsp:nvSpPr>
        <dsp:cNvPr id="0" name=""/>
        <dsp:cNvSpPr/>
      </dsp:nvSpPr>
      <dsp:spPr>
        <a:xfrm>
          <a:off x="0" y="2290082"/>
          <a:ext cx="766432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A2A08-F294-448F-B177-27C0CCC6BBE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AD0761-110A-4BE5-97FB-BE1FB85FDA79}">
      <dsp:nvSpPr>
        <dsp:cNvPr id="0" name=""/>
        <dsp:cNvSpPr/>
      </dsp:nvSpPr>
      <dsp:spPr>
        <a:xfrm>
          <a:off x="1057183" y="2290082"/>
          <a:ext cx="660714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Hammer: </a:t>
          </a:r>
          <a:r>
            <a:rPr lang="en-US" sz="1800" kern="1200" dirty="0">
              <a:latin typeface="Arial" panose="020B0604020202020204" pitchFamily="34" charset="0"/>
              <a:cs typeface="Arial" panose="020B0604020202020204" pitchFamily="34" charset="0"/>
            </a:rPr>
            <a:t>A machinist ball or cross and straight peen hammer are not suitable for driving nails; a carpenter’s claw hammer is not suitable for a machinist’s work. </a:t>
          </a:r>
        </a:p>
      </dsp:txBody>
      <dsp:txXfrm>
        <a:off x="1057183" y="2290082"/>
        <a:ext cx="6607140" cy="915310"/>
      </dsp:txXfrm>
    </dsp:sp>
    <dsp:sp modelId="{C18D8E6A-D44D-404F-A41F-657136B486B3}">
      <dsp:nvSpPr>
        <dsp:cNvPr id="0" name=""/>
        <dsp:cNvSpPr/>
      </dsp:nvSpPr>
      <dsp:spPr>
        <a:xfrm>
          <a:off x="0" y="3434221"/>
          <a:ext cx="7664324"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0C45A1-1BC9-4103-9D95-C4E48CBE840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F41B7A-4201-4A19-9D84-6FD9700E5FBF}">
      <dsp:nvSpPr>
        <dsp:cNvPr id="0" name=""/>
        <dsp:cNvSpPr/>
      </dsp:nvSpPr>
      <dsp:spPr>
        <a:xfrm>
          <a:off x="1057183" y="3434221"/>
          <a:ext cx="660714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Screwdriver: </a:t>
          </a:r>
          <a:r>
            <a:rPr lang="en-US" sz="1800" kern="1200" dirty="0">
              <a:latin typeface="Arial" panose="020B0604020202020204" pitchFamily="34" charset="0"/>
              <a:cs typeface="Arial" panose="020B0604020202020204" pitchFamily="34" charset="0"/>
            </a:rPr>
            <a:t>Do not use as a wedge, chisel or punch. They should have proper handles and points in good condition. </a:t>
          </a:r>
        </a:p>
      </dsp:txBody>
      <dsp:txXfrm>
        <a:off x="1057183" y="3434221"/>
        <a:ext cx="6607140"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94BBB-C1BB-4591-81D7-7F34F6714B7B}">
      <dsp:nvSpPr>
        <dsp:cNvPr id="0" name=""/>
        <dsp:cNvSpPr/>
      </dsp:nvSpPr>
      <dsp:spPr>
        <a:xfrm>
          <a:off x="0" y="0"/>
          <a:ext cx="7518278" cy="982596"/>
        </a:xfrm>
        <a:prstGeom prst="roundRect">
          <a:avLst>
            <a:gd name="adj" fmla="val 10000"/>
          </a:avLst>
        </a:prstGeom>
        <a:solidFill>
          <a:srgbClr val="CBCFD6"/>
        </a:solidFill>
        <a:ln>
          <a:noFill/>
        </a:ln>
        <a:effectLst/>
      </dsp:spPr>
      <dsp:style>
        <a:lnRef idx="0">
          <a:scrgbClr r="0" g="0" b="0"/>
        </a:lnRef>
        <a:fillRef idx="1">
          <a:scrgbClr r="0" g="0" b="0"/>
        </a:fillRef>
        <a:effectRef idx="0">
          <a:scrgbClr r="0" g="0" b="0"/>
        </a:effectRef>
        <a:fontRef idx="minor"/>
      </dsp:style>
    </dsp:sp>
    <dsp:sp modelId="{D009C4C0-D991-482A-9CBA-AAB47E8EB415}">
      <dsp:nvSpPr>
        <dsp:cNvPr id="0" name=""/>
        <dsp:cNvSpPr/>
      </dsp:nvSpPr>
      <dsp:spPr>
        <a:xfrm>
          <a:off x="297235" y="223022"/>
          <a:ext cx="540428" cy="5404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BD4E05-1D58-49F2-8B01-D2443A386014}">
      <dsp:nvSpPr>
        <dsp:cNvPr id="0" name=""/>
        <dsp:cNvSpPr/>
      </dsp:nvSpPr>
      <dsp:spPr>
        <a:xfrm>
          <a:off x="1134898" y="1938"/>
          <a:ext cx="6383379" cy="98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91" tIns="103991" rIns="103991" bIns="103991" numCol="1" spcCol="1270" anchor="ctr" anchorCtr="0">
          <a:noAutofit/>
        </a:bodyPr>
        <a:lstStyle/>
        <a:p>
          <a:pPr marL="0" lvl="0" indent="0" algn="l" defTabSz="889000">
            <a:lnSpc>
              <a:spcPct val="100000"/>
            </a:lnSpc>
            <a:spcBef>
              <a:spcPct val="0"/>
            </a:spcBef>
            <a:spcAft>
              <a:spcPct val="35000"/>
            </a:spcAft>
            <a:buNone/>
          </a:pPr>
          <a:r>
            <a:rPr lang="en-US" sz="2000" kern="1200" dirty="0"/>
            <a:t>Lift gradually. Don’t jerk upward. </a:t>
          </a:r>
        </a:p>
      </dsp:txBody>
      <dsp:txXfrm>
        <a:off x="1134898" y="1938"/>
        <a:ext cx="6383379" cy="982596"/>
      </dsp:txXfrm>
    </dsp:sp>
    <dsp:sp modelId="{EAD7A4DA-2CD9-45C1-BAA4-6FA210084353}">
      <dsp:nvSpPr>
        <dsp:cNvPr id="0" name=""/>
        <dsp:cNvSpPr/>
      </dsp:nvSpPr>
      <dsp:spPr>
        <a:xfrm>
          <a:off x="0" y="1230184"/>
          <a:ext cx="7518278" cy="982596"/>
        </a:xfrm>
        <a:prstGeom prst="roundRect">
          <a:avLst>
            <a:gd name="adj" fmla="val 10000"/>
          </a:avLst>
        </a:prstGeom>
        <a:solidFill>
          <a:srgbClr val="CBCFD6"/>
        </a:solidFill>
        <a:ln>
          <a:noFill/>
        </a:ln>
        <a:effectLst/>
      </dsp:spPr>
      <dsp:style>
        <a:lnRef idx="0">
          <a:scrgbClr r="0" g="0" b="0"/>
        </a:lnRef>
        <a:fillRef idx="1">
          <a:scrgbClr r="0" g="0" b="0"/>
        </a:fillRef>
        <a:effectRef idx="0">
          <a:scrgbClr r="0" g="0" b="0"/>
        </a:effectRef>
        <a:fontRef idx="minor"/>
      </dsp:style>
    </dsp:sp>
    <dsp:sp modelId="{64AE0F72-1D99-41CC-9730-088CC83629CC}">
      <dsp:nvSpPr>
        <dsp:cNvPr id="0" name=""/>
        <dsp:cNvSpPr/>
      </dsp:nvSpPr>
      <dsp:spPr>
        <a:xfrm>
          <a:off x="297235" y="1451268"/>
          <a:ext cx="540428" cy="5404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34F63-2D90-4F5C-896D-029B999634AF}">
      <dsp:nvSpPr>
        <dsp:cNvPr id="0" name=""/>
        <dsp:cNvSpPr/>
      </dsp:nvSpPr>
      <dsp:spPr>
        <a:xfrm>
          <a:off x="1134898" y="1230184"/>
          <a:ext cx="6383379" cy="98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91" tIns="103991" rIns="103991" bIns="103991" numCol="1" spcCol="1270" anchor="ctr" anchorCtr="0">
          <a:noAutofit/>
        </a:bodyPr>
        <a:lstStyle/>
        <a:p>
          <a:pPr marL="0" lvl="0" indent="0" algn="l" defTabSz="889000">
            <a:lnSpc>
              <a:spcPct val="100000"/>
            </a:lnSpc>
            <a:spcBef>
              <a:spcPct val="0"/>
            </a:spcBef>
            <a:spcAft>
              <a:spcPct val="35000"/>
            </a:spcAft>
            <a:buNone/>
          </a:pPr>
          <a:r>
            <a:rPr lang="en-US" sz="2000" kern="1200" dirty="0"/>
            <a:t>Avoid twisting motions by shifting the position of your feet. </a:t>
          </a:r>
        </a:p>
      </dsp:txBody>
      <dsp:txXfrm>
        <a:off x="1134898" y="1230184"/>
        <a:ext cx="6383379" cy="982596"/>
      </dsp:txXfrm>
    </dsp:sp>
    <dsp:sp modelId="{4FFEE18A-73A3-4FED-BD75-15C2EB936BC4}">
      <dsp:nvSpPr>
        <dsp:cNvPr id="0" name=""/>
        <dsp:cNvSpPr/>
      </dsp:nvSpPr>
      <dsp:spPr>
        <a:xfrm>
          <a:off x="0" y="2458430"/>
          <a:ext cx="7518278" cy="982596"/>
        </a:xfrm>
        <a:prstGeom prst="roundRect">
          <a:avLst>
            <a:gd name="adj" fmla="val 10000"/>
          </a:avLst>
        </a:prstGeom>
        <a:solidFill>
          <a:srgbClr val="CBCFD6"/>
        </a:solidFill>
        <a:ln>
          <a:noFill/>
        </a:ln>
        <a:effectLst/>
      </dsp:spPr>
      <dsp:style>
        <a:lnRef idx="0">
          <a:scrgbClr r="0" g="0" b="0"/>
        </a:lnRef>
        <a:fillRef idx="1">
          <a:scrgbClr r="0" g="0" b="0"/>
        </a:fillRef>
        <a:effectRef idx="0">
          <a:scrgbClr r="0" g="0" b="0"/>
        </a:effectRef>
        <a:fontRef idx="minor"/>
      </dsp:style>
    </dsp:sp>
    <dsp:sp modelId="{C9DE4A22-8C97-4C34-AD9F-99DDF57A9AD8}">
      <dsp:nvSpPr>
        <dsp:cNvPr id="0" name=""/>
        <dsp:cNvSpPr/>
      </dsp:nvSpPr>
      <dsp:spPr>
        <a:xfrm>
          <a:off x="297235" y="2679514"/>
          <a:ext cx="540428" cy="5404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2691C8-0EC4-4B3D-9D99-7B4B53EDA072}">
      <dsp:nvSpPr>
        <dsp:cNvPr id="0" name=""/>
        <dsp:cNvSpPr/>
      </dsp:nvSpPr>
      <dsp:spPr>
        <a:xfrm>
          <a:off x="1134898" y="2458430"/>
          <a:ext cx="6383379" cy="98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91" tIns="103991" rIns="103991" bIns="103991" numCol="1" spcCol="1270" anchor="ctr" anchorCtr="0">
          <a:noAutofit/>
        </a:bodyPr>
        <a:lstStyle/>
        <a:p>
          <a:pPr marL="0" lvl="0" indent="0" algn="l" defTabSz="889000">
            <a:lnSpc>
              <a:spcPct val="100000"/>
            </a:lnSpc>
            <a:spcBef>
              <a:spcPct val="0"/>
            </a:spcBef>
            <a:spcAft>
              <a:spcPct val="35000"/>
            </a:spcAft>
            <a:buNone/>
          </a:pPr>
          <a:r>
            <a:rPr lang="en-US" sz="2000" kern="1200" dirty="0"/>
            <a:t>Lift by standing up or pushing up with your leg muscles. This takes the strain off your back muscles. </a:t>
          </a:r>
        </a:p>
      </dsp:txBody>
      <dsp:txXfrm>
        <a:off x="1134898" y="2458430"/>
        <a:ext cx="6383379" cy="982596"/>
      </dsp:txXfrm>
    </dsp:sp>
    <dsp:sp modelId="{CD6A742E-24EF-40A8-B03E-9798CFBB74DB}">
      <dsp:nvSpPr>
        <dsp:cNvPr id="0" name=""/>
        <dsp:cNvSpPr/>
      </dsp:nvSpPr>
      <dsp:spPr>
        <a:xfrm>
          <a:off x="0" y="3688611"/>
          <a:ext cx="7518278" cy="982596"/>
        </a:xfrm>
        <a:prstGeom prst="roundRect">
          <a:avLst>
            <a:gd name="adj" fmla="val 10000"/>
          </a:avLst>
        </a:prstGeom>
        <a:solidFill>
          <a:srgbClr val="CBCFD6"/>
        </a:solidFill>
        <a:ln>
          <a:noFill/>
        </a:ln>
        <a:effectLst/>
      </dsp:spPr>
      <dsp:style>
        <a:lnRef idx="0">
          <a:scrgbClr r="0" g="0" b="0"/>
        </a:lnRef>
        <a:fillRef idx="1">
          <a:scrgbClr r="0" g="0" b="0"/>
        </a:fillRef>
        <a:effectRef idx="0">
          <a:scrgbClr r="0" g="0" b="0"/>
        </a:effectRef>
        <a:fontRef idx="minor"/>
      </dsp:style>
    </dsp:sp>
    <dsp:sp modelId="{05487059-8701-41B9-9FD8-C9F7FBABE853}">
      <dsp:nvSpPr>
        <dsp:cNvPr id="0" name=""/>
        <dsp:cNvSpPr/>
      </dsp:nvSpPr>
      <dsp:spPr>
        <a:xfrm>
          <a:off x="297235" y="3907759"/>
          <a:ext cx="540428" cy="5404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847E57-0DDA-478F-9ABC-F9AD2D0866EB}">
      <dsp:nvSpPr>
        <dsp:cNvPr id="0" name=""/>
        <dsp:cNvSpPr/>
      </dsp:nvSpPr>
      <dsp:spPr>
        <a:xfrm>
          <a:off x="1134898" y="3686675"/>
          <a:ext cx="6383379" cy="98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91" tIns="103991" rIns="103991" bIns="103991" numCol="1" spcCol="1270" anchor="ctr" anchorCtr="0">
          <a:noAutofit/>
        </a:bodyPr>
        <a:lstStyle/>
        <a:p>
          <a:pPr marL="0" lvl="0" indent="0" algn="l" defTabSz="889000">
            <a:lnSpc>
              <a:spcPct val="100000"/>
            </a:lnSpc>
            <a:spcBef>
              <a:spcPct val="0"/>
            </a:spcBef>
            <a:spcAft>
              <a:spcPct val="35000"/>
            </a:spcAft>
            <a:buNone/>
          </a:pPr>
          <a:r>
            <a:rPr lang="en-US" sz="2000" kern="1200" dirty="0"/>
            <a:t>To put down a load, generally reverse the above methods. </a:t>
          </a:r>
        </a:p>
      </dsp:txBody>
      <dsp:txXfrm>
        <a:off x="1134898" y="3686675"/>
        <a:ext cx="6383379" cy="982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46CC-5D44-4F4D-B7DC-0D0EE82A0B36}">
      <dsp:nvSpPr>
        <dsp:cNvPr id="0" name=""/>
        <dsp:cNvSpPr/>
      </dsp:nvSpPr>
      <dsp:spPr>
        <a:xfrm>
          <a:off x="0" y="0"/>
          <a:ext cx="5994735" cy="1007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Store compressed gas cylinders on a smooth floor in an upright position with valve covers in place. </a:t>
          </a:r>
        </a:p>
      </dsp:txBody>
      <dsp:txXfrm>
        <a:off x="29518" y="29518"/>
        <a:ext cx="4822044" cy="948795"/>
      </dsp:txXfrm>
    </dsp:sp>
    <dsp:sp modelId="{696EA19D-EB76-4DCA-94A3-80BE764F7B07}">
      <dsp:nvSpPr>
        <dsp:cNvPr id="0" name=""/>
        <dsp:cNvSpPr/>
      </dsp:nvSpPr>
      <dsp:spPr>
        <a:xfrm>
          <a:off x="502059" y="1191074"/>
          <a:ext cx="5994735" cy="1007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Cylinders should be fastened to a wall or stable surface to prevent displacement.</a:t>
          </a:r>
        </a:p>
      </dsp:txBody>
      <dsp:txXfrm>
        <a:off x="531577" y="1220592"/>
        <a:ext cx="4778549" cy="948795"/>
      </dsp:txXfrm>
    </dsp:sp>
    <dsp:sp modelId="{BD4BA13A-04EF-4A2A-B864-26520217E0A6}">
      <dsp:nvSpPr>
        <dsp:cNvPr id="0" name=""/>
        <dsp:cNvSpPr/>
      </dsp:nvSpPr>
      <dsp:spPr>
        <a:xfrm>
          <a:off x="996624" y="2382148"/>
          <a:ext cx="5994735" cy="1007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Materials should never be stored under stairs or within exit enclosures.</a:t>
          </a:r>
        </a:p>
      </dsp:txBody>
      <dsp:txXfrm>
        <a:off x="1026142" y="2411666"/>
        <a:ext cx="4786042" cy="948795"/>
      </dsp:txXfrm>
    </dsp:sp>
    <dsp:sp modelId="{9DB77436-837A-4BBF-A5E0-3E101EBA471D}">
      <dsp:nvSpPr>
        <dsp:cNvPr id="0" name=""/>
        <dsp:cNvSpPr/>
      </dsp:nvSpPr>
      <dsp:spPr>
        <a:xfrm>
          <a:off x="1498683" y="3573222"/>
          <a:ext cx="5994735" cy="10078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 item should be stored in stairways to impede egress.</a:t>
          </a:r>
        </a:p>
      </dsp:txBody>
      <dsp:txXfrm>
        <a:off x="1528201" y="3602740"/>
        <a:ext cx="4778549" cy="948795"/>
      </dsp:txXfrm>
    </dsp:sp>
    <dsp:sp modelId="{1F31976C-3F9C-4BFA-830C-47EC39665109}">
      <dsp:nvSpPr>
        <dsp:cNvPr id="0" name=""/>
        <dsp:cNvSpPr/>
      </dsp:nvSpPr>
      <dsp:spPr>
        <a:xfrm>
          <a:off x="5339644" y="771907"/>
          <a:ext cx="655090" cy="65509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5487039" y="771907"/>
        <a:ext cx="360300" cy="492955"/>
      </dsp:txXfrm>
    </dsp:sp>
    <dsp:sp modelId="{2750550B-33A2-486A-88AE-1F4DA0A28E7A}">
      <dsp:nvSpPr>
        <dsp:cNvPr id="0" name=""/>
        <dsp:cNvSpPr/>
      </dsp:nvSpPr>
      <dsp:spPr>
        <a:xfrm>
          <a:off x="5841703" y="1962981"/>
          <a:ext cx="655090" cy="65509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5989098" y="1962981"/>
        <a:ext cx="360300" cy="492955"/>
      </dsp:txXfrm>
    </dsp:sp>
    <dsp:sp modelId="{53A9FD54-875A-4D8C-9C04-0419349664D4}">
      <dsp:nvSpPr>
        <dsp:cNvPr id="0" name=""/>
        <dsp:cNvSpPr/>
      </dsp:nvSpPr>
      <dsp:spPr>
        <a:xfrm>
          <a:off x="6336269" y="3154055"/>
          <a:ext cx="655090" cy="65509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6483664" y="3154055"/>
        <a:ext cx="360300" cy="492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8875-945F-4C24-8F23-41E4986329C1}">
      <dsp:nvSpPr>
        <dsp:cNvPr id="0" name=""/>
        <dsp:cNvSpPr/>
      </dsp:nvSpPr>
      <dsp:spPr>
        <a:xfrm>
          <a:off x="0" y="1927"/>
          <a:ext cx="8008356" cy="976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25BF2-5738-414E-BCD4-7F748A7EAC86}">
      <dsp:nvSpPr>
        <dsp:cNvPr id="0" name=""/>
        <dsp:cNvSpPr/>
      </dsp:nvSpPr>
      <dsp:spPr>
        <a:xfrm>
          <a:off x="295531" y="221744"/>
          <a:ext cx="537329" cy="537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B9647-0E27-40A4-9E5C-8E7B89AE35F6}">
      <dsp:nvSpPr>
        <dsp:cNvPr id="0" name=""/>
        <dsp:cNvSpPr/>
      </dsp:nvSpPr>
      <dsp:spPr>
        <a:xfrm>
          <a:off x="1128391" y="1927"/>
          <a:ext cx="6879964" cy="97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95" tIns="103395" rIns="103395" bIns="103395" numCol="1" spcCol="1270" anchor="ctr" anchorCtr="0">
          <a:noAutofit/>
        </a:bodyPr>
        <a:lstStyle/>
        <a:p>
          <a:pPr marL="0" lvl="0" indent="0" algn="l" defTabSz="844550">
            <a:lnSpc>
              <a:spcPct val="90000"/>
            </a:lnSpc>
            <a:spcBef>
              <a:spcPct val="0"/>
            </a:spcBef>
            <a:spcAft>
              <a:spcPct val="35000"/>
            </a:spcAft>
            <a:buNone/>
          </a:pPr>
          <a:r>
            <a:rPr lang="en-US" sz="1900" kern="1200" dirty="0"/>
            <a:t>Inspect for damage, lack of structural integrity, missing components or loose parts. </a:t>
          </a:r>
        </a:p>
      </dsp:txBody>
      <dsp:txXfrm>
        <a:off x="1128391" y="1927"/>
        <a:ext cx="6879964" cy="976962"/>
      </dsp:txXfrm>
    </dsp:sp>
    <dsp:sp modelId="{50545B14-A721-4E83-9CEA-C7A130495B7B}">
      <dsp:nvSpPr>
        <dsp:cNvPr id="0" name=""/>
        <dsp:cNvSpPr/>
      </dsp:nvSpPr>
      <dsp:spPr>
        <a:xfrm>
          <a:off x="0" y="1223130"/>
          <a:ext cx="8008356" cy="976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3905E-5259-4F4D-A488-D7B663E26221}">
      <dsp:nvSpPr>
        <dsp:cNvPr id="0" name=""/>
        <dsp:cNvSpPr/>
      </dsp:nvSpPr>
      <dsp:spPr>
        <a:xfrm>
          <a:off x="295531" y="1442947"/>
          <a:ext cx="537329" cy="5373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8D13A-C7BA-49A0-B212-A0B925B6C159}">
      <dsp:nvSpPr>
        <dsp:cNvPr id="0" name=""/>
        <dsp:cNvSpPr/>
      </dsp:nvSpPr>
      <dsp:spPr>
        <a:xfrm>
          <a:off x="1128391" y="1223130"/>
          <a:ext cx="6879964" cy="97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95" tIns="103395" rIns="103395" bIns="103395" numCol="1" spcCol="1270" anchor="ctr" anchorCtr="0">
          <a:noAutofit/>
        </a:bodyPr>
        <a:lstStyle/>
        <a:p>
          <a:pPr marL="0" lvl="0" indent="0" algn="l" defTabSz="844550">
            <a:lnSpc>
              <a:spcPct val="90000"/>
            </a:lnSpc>
            <a:spcBef>
              <a:spcPct val="0"/>
            </a:spcBef>
            <a:spcAft>
              <a:spcPct val="35000"/>
            </a:spcAft>
            <a:buNone/>
          </a:pPr>
          <a:r>
            <a:rPr lang="en-US" sz="1900" kern="1200" dirty="0"/>
            <a:t>The steps or rungs must be tight and secure to the side rails.</a:t>
          </a:r>
        </a:p>
      </dsp:txBody>
      <dsp:txXfrm>
        <a:off x="1128391" y="1223130"/>
        <a:ext cx="6879964" cy="976962"/>
      </dsp:txXfrm>
    </dsp:sp>
    <dsp:sp modelId="{16BA0597-C44D-46A6-94CE-B643D3DA4B2E}">
      <dsp:nvSpPr>
        <dsp:cNvPr id="0" name=""/>
        <dsp:cNvSpPr/>
      </dsp:nvSpPr>
      <dsp:spPr>
        <a:xfrm>
          <a:off x="0" y="2444334"/>
          <a:ext cx="8008356" cy="976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7E220-77CD-41DA-A544-78CACFCBE26B}">
      <dsp:nvSpPr>
        <dsp:cNvPr id="0" name=""/>
        <dsp:cNvSpPr/>
      </dsp:nvSpPr>
      <dsp:spPr>
        <a:xfrm>
          <a:off x="295531" y="2664150"/>
          <a:ext cx="537329" cy="5373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90D08-9D1C-4113-B17C-37ED3399EE4C}">
      <dsp:nvSpPr>
        <dsp:cNvPr id="0" name=""/>
        <dsp:cNvSpPr/>
      </dsp:nvSpPr>
      <dsp:spPr>
        <a:xfrm>
          <a:off x="1128391" y="2444334"/>
          <a:ext cx="6879964" cy="97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95" tIns="103395" rIns="103395" bIns="103395" numCol="1" spcCol="1270" anchor="ctr" anchorCtr="0">
          <a:noAutofit/>
        </a:bodyPr>
        <a:lstStyle/>
        <a:p>
          <a:pPr marL="0" lvl="0" indent="0" algn="l" defTabSz="844550">
            <a:lnSpc>
              <a:spcPct val="90000"/>
            </a:lnSpc>
            <a:spcBef>
              <a:spcPct val="0"/>
            </a:spcBef>
            <a:spcAft>
              <a:spcPct val="35000"/>
            </a:spcAft>
            <a:buNone/>
          </a:pPr>
          <a:r>
            <a:rPr lang="en-US" sz="1900" kern="1200" dirty="0"/>
            <a:t>All hardware and fittings must be properly and securely attached.</a:t>
          </a:r>
        </a:p>
      </dsp:txBody>
      <dsp:txXfrm>
        <a:off x="1128391" y="2444334"/>
        <a:ext cx="6879964" cy="976962"/>
      </dsp:txXfrm>
    </dsp:sp>
    <dsp:sp modelId="{80606EE1-36C4-4D54-9D2D-EB0EC7DAC945}">
      <dsp:nvSpPr>
        <dsp:cNvPr id="0" name=""/>
        <dsp:cNvSpPr/>
      </dsp:nvSpPr>
      <dsp:spPr>
        <a:xfrm>
          <a:off x="0" y="3667462"/>
          <a:ext cx="8008356" cy="976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1D5F1-BE2C-45A7-BD53-54C0582F34A8}">
      <dsp:nvSpPr>
        <dsp:cNvPr id="0" name=""/>
        <dsp:cNvSpPr/>
      </dsp:nvSpPr>
      <dsp:spPr>
        <a:xfrm>
          <a:off x="295531" y="3885354"/>
          <a:ext cx="537329" cy="5373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D8B8BE-AC62-475E-AF73-FF03583F4FA5}">
      <dsp:nvSpPr>
        <dsp:cNvPr id="0" name=""/>
        <dsp:cNvSpPr/>
      </dsp:nvSpPr>
      <dsp:spPr>
        <a:xfrm>
          <a:off x="1128391" y="3665537"/>
          <a:ext cx="6879964" cy="97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95" tIns="103395" rIns="103395" bIns="103395" numCol="1" spcCol="1270" anchor="ctr" anchorCtr="0">
          <a:noAutofit/>
        </a:bodyPr>
        <a:lstStyle/>
        <a:p>
          <a:pPr marL="0" lvl="0" indent="0" algn="l" defTabSz="844550">
            <a:lnSpc>
              <a:spcPct val="90000"/>
            </a:lnSpc>
            <a:spcBef>
              <a:spcPct val="0"/>
            </a:spcBef>
            <a:spcAft>
              <a:spcPct val="35000"/>
            </a:spcAft>
            <a:buNone/>
          </a:pPr>
          <a:r>
            <a:rPr lang="en-US" sz="1900" kern="1200" dirty="0"/>
            <a:t>Test movable parts to make sure they operate without binding or too much free play.</a:t>
          </a:r>
        </a:p>
      </dsp:txBody>
      <dsp:txXfrm>
        <a:off x="1128391" y="3665537"/>
        <a:ext cx="6879964" cy="976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0C88C-1746-4633-81A9-3EA212E19795}">
      <dsp:nvSpPr>
        <dsp:cNvPr id="0" name=""/>
        <dsp:cNvSpPr/>
      </dsp:nvSpPr>
      <dsp:spPr>
        <a:xfrm>
          <a:off x="0" y="3975"/>
          <a:ext cx="7886700" cy="846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633DC-E4D7-4A62-8476-0846F5F257C8}">
      <dsp:nvSpPr>
        <dsp:cNvPr id="0" name=""/>
        <dsp:cNvSpPr/>
      </dsp:nvSpPr>
      <dsp:spPr>
        <a:xfrm>
          <a:off x="256121" y="194478"/>
          <a:ext cx="465675" cy="465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D79B5-38FF-46A0-93C4-432B844963F8}">
      <dsp:nvSpPr>
        <dsp:cNvPr id="0" name=""/>
        <dsp:cNvSpPr/>
      </dsp:nvSpPr>
      <dsp:spPr>
        <a:xfrm>
          <a:off x="977918" y="3975"/>
          <a:ext cx="6908781" cy="84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844550">
            <a:lnSpc>
              <a:spcPct val="90000"/>
            </a:lnSpc>
            <a:spcBef>
              <a:spcPct val="0"/>
            </a:spcBef>
            <a:spcAft>
              <a:spcPct val="35000"/>
            </a:spcAft>
            <a:buNone/>
          </a:pPr>
          <a:r>
            <a:rPr lang="en-US" sz="1900" kern="1200" dirty="0"/>
            <a:t>All labels should be intact and readable.</a:t>
          </a:r>
        </a:p>
      </dsp:txBody>
      <dsp:txXfrm>
        <a:off x="977918" y="3975"/>
        <a:ext cx="6908781" cy="846682"/>
      </dsp:txXfrm>
    </dsp:sp>
    <dsp:sp modelId="{DD016F90-5DD5-46D2-BEF2-DECB63D210E8}">
      <dsp:nvSpPr>
        <dsp:cNvPr id="0" name=""/>
        <dsp:cNvSpPr/>
      </dsp:nvSpPr>
      <dsp:spPr>
        <a:xfrm>
          <a:off x="0" y="1062328"/>
          <a:ext cx="7886700" cy="846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11AE4-4D84-44B3-B4C4-1CE7307694E5}">
      <dsp:nvSpPr>
        <dsp:cNvPr id="0" name=""/>
        <dsp:cNvSpPr/>
      </dsp:nvSpPr>
      <dsp:spPr>
        <a:xfrm>
          <a:off x="256121" y="1252832"/>
          <a:ext cx="465675" cy="465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DC91E1-AAF4-4029-BFD5-1A1813718812}">
      <dsp:nvSpPr>
        <dsp:cNvPr id="0" name=""/>
        <dsp:cNvSpPr/>
      </dsp:nvSpPr>
      <dsp:spPr>
        <a:xfrm>
          <a:off x="977918" y="1062328"/>
          <a:ext cx="6908781" cy="84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844550">
            <a:lnSpc>
              <a:spcPct val="90000"/>
            </a:lnSpc>
            <a:spcBef>
              <a:spcPct val="0"/>
            </a:spcBef>
            <a:spcAft>
              <a:spcPct val="35000"/>
            </a:spcAft>
            <a:buNone/>
          </a:pPr>
          <a:r>
            <a:rPr lang="en-US" sz="1900" kern="1200" dirty="0"/>
            <a:t>Ladders should be free of oil, grease and slippery materials.</a:t>
          </a:r>
        </a:p>
      </dsp:txBody>
      <dsp:txXfrm>
        <a:off x="977918" y="1062328"/>
        <a:ext cx="6908781" cy="846682"/>
      </dsp:txXfrm>
    </dsp:sp>
    <dsp:sp modelId="{6D6C2AB5-EC27-4155-B8F1-D95A7EF40B29}">
      <dsp:nvSpPr>
        <dsp:cNvPr id="0" name=""/>
        <dsp:cNvSpPr/>
      </dsp:nvSpPr>
      <dsp:spPr>
        <a:xfrm>
          <a:off x="0" y="2120682"/>
          <a:ext cx="7886700" cy="846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666A6-658A-4A8E-8C5D-2EB28F601582}">
      <dsp:nvSpPr>
        <dsp:cNvPr id="0" name=""/>
        <dsp:cNvSpPr/>
      </dsp:nvSpPr>
      <dsp:spPr>
        <a:xfrm>
          <a:off x="256121" y="2311186"/>
          <a:ext cx="465675" cy="465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9BEC47-F914-4A9D-B98F-58FA5DA0CF20}">
      <dsp:nvSpPr>
        <dsp:cNvPr id="0" name=""/>
        <dsp:cNvSpPr/>
      </dsp:nvSpPr>
      <dsp:spPr>
        <a:xfrm>
          <a:off x="977918" y="2120682"/>
          <a:ext cx="6908781" cy="84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844550">
            <a:lnSpc>
              <a:spcPct val="90000"/>
            </a:lnSpc>
            <a:spcBef>
              <a:spcPct val="0"/>
            </a:spcBef>
            <a:spcAft>
              <a:spcPct val="35000"/>
            </a:spcAft>
            <a:buNone/>
          </a:pPr>
          <a:r>
            <a:rPr lang="en-US" sz="1900" kern="1200" dirty="0"/>
            <a:t>A ladder exposed to fire or strong chemicals must be discarded</a:t>
          </a:r>
          <a:r>
            <a:rPr lang="en-US" sz="1800" kern="1200" dirty="0"/>
            <a:t>.</a:t>
          </a:r>
        </a:p>
      </dsp:txBody>
      <dsp:txXfrm>
        <a:off x="977918" y="2120682"/>
        <a:ext cx="6908781" cy="846682"/>
      </dsp:txXfrm>
    </dsp:sp>
    <dsp:sp modelId="{9F4220A6-D56F-4339-BCB6-5B34A84C26E8}">
      <dsp:nvSpPr>
        <dsp:cNvPr id="0" name=""/>
        <dsp:cNvSpPr/>
      </dsp:nvSpPr>
      <dsp:spPr>
        <a:xfrm>
          <a:off x="0" y="3179036"/>
          <a:ext cx="7886700" cy="846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124A8-4171-4B37-B20F-2F84A286D31B}">
      <dsp:nvSpPr>
        <dsp:cNvPr id="0" name=""/>
        <dsp:cNvSpPr/>
      </dsp:nvSpPr>
      <dsp:spPr>
        <a:xfrm>
          <a:off x="256121" y="3369539"/>
          <a:ext cx="465675" cy="4656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43ABE3-C1DF-4B19-9900-A8B401578E84}">
      <dsp:nvSpPr>
        <dsp:cNvPr id="0" name=""/>
        <dsp:cNvSpPr/>
      </dsp:nvSpPr>
      <dsp:spPr>
        <a:xfrm>
          <a:off x="977918" y="3179036"/>
          <a:ext cx="6908781" cy="84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844550">
            <a:lnSpc>
              <a:spcPct val="90000"/>
            </a:lnSpc>
            <a:spcBef>
              <a:spcPct val="0"/>
            </a:spcBef>
            <a:spcAft>
              <a:spcPct val="35000"/>
            </a:spcAft>
            <a:buNone/>
          </a:pPr>
          <a:r>
            <a:rPr lang="en-US" sz="1900" kern="1200" dirty="0"/>
            <a:t>Leg levelers, paint shelves, stand-off shelves, etc. must be in good condition.</a:t>
          </a:r>
        </a:p>
      </dsp:txBody>
      <dsp:txXfrm>
        <a:off x="977918" y="3179036"/>
        <a:ext cx="6908781" cy="846682"/>
      </dsp:txXfrm>
    </dsp:sp>
    <dsp:sp modelId="{CAA66CBF-D249-4A7C-A95A-4824735FA962}">
      <dsp:nvSpPr>
        <dsp:cNvPr id="0" name=""/>
        <dsp:cNvSpPr/>
      </dsp:nvSpPr>
      <dsp:spPr>
        <a:xfrm>
          <a:off x="0" y="4237389"/>
          <a:ext cx="7886700" cy="846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5176D-C304-4B6D-8E24-CCF090B73E6D}">
      <dsp:nvSpPr>
        <dsp:cNvPr id="0" name=""/>
        <dsp:cNvSpPr/>
      </dsp:nvSpPr>
      <dsp:spPr>
        <a:xfrm>
          <a:off x="256121" y="4427893"/>
          <a:ext cx="465675" cy="4656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3918F-DB60-433F-8D3B-4A7E72EF013F}">
      <dsp:nvSpPr>
        <dsp:cNvPr id="0" name=""/>
        <dsp:cNvSpPr/>
      </dsp:nvSpPr>
      <dsp:spPr>
        <a:xfrm>
          <a:off x="977918" y="4237389"/>
          <a:ext cx="6908781" cy="84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844550">
            <a:lnSpc>
              <a:spcPct val="90000"/>
            </a:lnSpc>
            <a:spcBef>
              <a:spcPct val="0"/>
            </a:spcBef>
            <a:spcAft>
              <a:spcPct val="35000"/>
            </a:spcAft>
            <a:buNone/>
          </a:pPr>
          <a:r>
            <a:rPr lang="en-US" sz="1900" kern="1200" dirty="0"/>
            <a:t>The base must be on secure and level footing. Use a ladder leveler for equal rail support on uneven surfaces.</a:t>
          </a:r>
        </a:p>
      </dsp:txBody>
      <dsp:txXfrm>
        <a:off x="977918" y="4237389"/>
        <a:ext cx="6908781" cy="8466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F3182-ABFB-4DB1-94B0-E8AB00A127A6}">
      <dsp:nvSpPr>
        <dsp:cNvPr id="0" name=""/>
        <dsp:cNvSpPr/>
      </dsp:nvSpPr>
      <dsp:spPr>
        <a:xfrm>
          <a:off x="0" y="3685"/>
          <a:ext cx="7886700" cy="784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B781A-5303-4860-886B-BB1BDE76F1D1}">
      <dsp:nvSpPr>
        <dsp:cNvPr id="0" name=""/>
        <dsp:cNvSpPr/>
      </dsp:nvSpPr>
      <dsp:spPr>
        <a:xfrm>
          <a:off x="237436" y="180290"/>
          <a:ext cx="431702" cy="4317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B776FC-2130-4FDE-A3B3-FA8164B5F0DE}">
      <dsp:nvSpPr>
        <dsp:cNvPr id="0" name=""/>
        <dsp:cNvSpPr/>
      </dsp:nvSpPr>
      <dsp:spPr>
        <a:xfrm>
          <a:off x="906575" y="3685"/>
          <a:ext cx="6980124" cy="784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70" tIns="83070" rIns="83070" bIns="83070" numCol="1" spcCol="1270" anchor="ctr" anchorCtr="0">
          <a:noAutofit/>
        </a:bodyPr>
        <a:lstStyle/>
        <a:p>
          <a:pPr marL="0" lvl="0" indent="0" algn="l" defTabSz="844550">
            <a:lnSpc>
              <a:spcPct val="100000"/>
            </a:lnSpc>
            <a:spcBef>
              <a:spcPct val="0"/>
            </a:spcBef>
            <a:spcAft>
              <a:spcPct val="35000"/>
            </a:spcAft>
            <a:buNone/>
          </a:pPr>
          <a:r>
            <a:rPr lang="en-US" sz="1900" kern="1200" dirty="0"/>
            <a:t>The base must have slip resistant material.</a:t>
          </a:r>
        </a:p>
      </dsp:txBody>
      <dsp:txXfrm>
        <a:off x="906575" y="3685"/>
        <a:ext cx="6980124" cy="784914"/>
      </dsp:txXfrm>
    </dsp:sp>
    <dsp:sp modelId="{253998C8-99BC-4AAD-82EA-6FF8C4C6FD5A}">
      <dsp:nvSpPr>
        <dsp:cNvPr id="0" name=""/>
        <dsp:cNvSpPr/>
      </dsp:nvSpPr>
      <dsp:spPr>
        <a:xfrm>
          <a:off x="0" y="1011985"/>
          <a:ext cx="7886700" cy="784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AF940-6858-4379-85DB-C06A238829F3}">
      <dsp:nvSpPr>
        <dsp:cNvPr id="0" name=""/>
        <dsp:cNvSpPr/>
      </dsp:nvSpPr>
      <dsp:spPr>
        <a:xfrm>
          <a:off x="237436" y="1161433"/>
          <a:ext cx="431702" cy="4317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B36DCE-C5E7-4A8A-A0AF-CD2B74A673D5}">
      <dsp:nvSpPr>
        <dsp:cNvPr id="0" name=""/>
        <dsp:cNvSpPr/>
      </dsp:nvSpPr>
      <dsp:spPr>
        <a:xfrm>
          <a:off x="906575" y="984827"/>
          <a:ext cx="6980124" cy="784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70" tIns="83070" rIns="83070" bIns="83070" numCol="1" spcCol="1270" anchor="ctr" anchorCtr="0">
          <a:noAutofit/>
        </a:bodyPr>
        <a:lstStyle/>
        <a:p>
          <a:pPr marL="0" lvl="0" indent="0" algn="l" defTabSz="844550">
            <a:lnSpc>
              <a:spcPct val="100000"/>
            </a:lnSpc>
            <a:spcBef>
              <a:spcPct val="0"/>
            </a:spcBef>
            <a:spcAft>
              <a:spcPct val="35000"/>
            </a:spcAft>
            <a:buNone/>
          </a:pPr>
          <a:r>
            <a:rPr lang="en-US" sz="1900" kern="1200" dirty="0"/>
            <a:t>Ropes and pulleys must be in good condition.</a:t>
          </a:r>
        </a:p>
      </dsp:txBody>
      <dsp:txXfrm>
        <a:off x="906575" y="984827"/>
        <a:ext cx="6980124" cy="784914"/>
      </dsp:txXfrm>
    </dsp:sp>
    <dsp:sp modelId="{D583042D-CEC7-4185-8C40-4346053B8723}">
      <dsp:nvSpPr>
        <dsp:cNvPr id="0" name=""/>
        <dsp:cNvSpPr/>
      </dsp:nvSpPr>
      <dsp:spPr>
        <a:xfrm>
          <a:off x="0" y="1965970"/>
          <a:ext cx="7886700" cy="784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5E478-D7A7-4D23-AE68-3909EFD1D61D}">
      <dsp:nvSpPr>
        <dsp:cNvPr id="0" name=""/>
        <dsp:cNvSpPr/>
      </dsp:nvSpPr>
      <dsp:spPr>
        <a:xfrm>
          <a:off x="237436" y="2142576"/>
          <a:ext cx="431702" cy="4317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F130BC-BEBC-48C3-8A7A-2A2D470ACF01}">
      <dsp:nvSpPr>
        <dsp:cNvPr id="0" name=""/>
        <dsp:cNvSpPr/>
      </dsp:nvSpPr>
      <dsp:spPr>
        <a:xfrm>
          <a:off x="906575" y="1965970"/>
          <a:ext cx="6980124" cy="784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70" tIns="83070" rIns="83070" bIns="83070" numCol="1" spcCol="1270" anchor="ctr" anchorCtr="0">
          <a:noAutofit/>
        </a:bodyPr>
        <a:lstStyle/>
        <a:p>
          <a:pPr marL="0" lvl="0" indent="0" algn="l" defTabSz="844550">
            <a:lnSpc>
              <a:spcPct val="100000"/>
            </a:lnSpc>
            <a:spcBef>
              <a:spcPct val="0"/>
            </a:spcBef>
            <a:spcAft>
              <a:spcPct val="35000"/>
            </a:spcAft>
            <a:buNone/>
          </a:pPr>
          <a:r>
            <a:rPr lang="en-US" sz="1900" kern="1200" dirty="0"/>
            <a:t>Ladder extension locks must move freely and lock correctly</a:t>
          </a:r>
          <a:r>
            <a:rPr lang="en-US" sz="1800" kern="1200" dirty="0"/>
            <a:t>.</a:t>
          </a:r>
        </a:p>
      </dsp:txBody>
      <dsp:txXfrm>
        <a:off x="906575" y="1965970"/>
        <a:ext cx="6980124" cy="784914"/>
      </dsp:txXfrm>
    </dsp:sp>
    <dsp:sp modelId="{B51CB915-1E11-4234-BF13-9F292C256FC4}">
      <dsp:nvSpPr>
        <dsp:cNvPr id="0" name=""/>
        <dsp:cNvSpPr/>
      </dsp:nvSpPr>
      <dsp:spPr>
        <a:xfrm>
          <a:off x="0" y="2947113"/>
          <a:ext cx="7886700" cy="784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31AB5-FF88-45FE-B07E-AA6DE7703B7B}">
      <dsp:nvSpPr>
        <dsp:cNvPr id="0" name=""/>
        <dsp:cNvSpPr/>
      </dsp:nvSpPr>
      <dsp:spPr>
        <a:xfrm>
          <a:off x="237436" y="3123718"/>
          <a:ext cx="431702" cy="4317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487961-F382-4C56-956E-CE243BDE0917}">
      <dsp:nvSpPr>
        <dsp:cNvPr id="0" name=""/>
        <dsp:cNvSpPr/>
      </dsp:nvSpPr>
      <dsp:spPr>
        <a:xfrm>
          <a:off x="906575" y="2947113"/>
          <a:ext cx="6980124" cy="784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70" tIns="83070" rIns="83070" bIns="83070" numCol="1" spcCol="1270" anchor="ctr" anchorCtr="0">
          <a:noAutofit/>
        </a:bodyPr>
        <a:lstStyle/>
        <a:p>
          <a:pPr marL="0" lvl="0" indent="0" algn="l" defTabSz="844550">
            <a:lnSpc>
              <a:spcPct val="100000"/>
            </a:lnSpc>
            <a:spcBef>
              <a:spcPct val="0"/>
            </a:spcBef>
            <a:spcAft>
              <a:spcPct val="35000"/>
            </a:spcAft>
            <a:buNone/>
          </a:pPr>
          <a:r>
            <a:rPr lang="en-US" sz="1900" kern="1200" dirty="0"/>
            <a:t>Check for rung locks on the rails of the top section to ensure it will not fall.</a:t>
          </a:r>
        </a:p>
      </dsp:txBody>
      <dsp:txXfrm>
        <a:off x="906575" y="2947113"/>
        <a:ext cx="6980124" cy="784914"/>
      </dsp:txXfrm>
    </dsp:sp>
    <dsp:sp modelId="{643DC8A0-A45D-47F9-8CBB-9F1F71FAF5C2}">
      <dsp:nvSpPr>
        <dsp:cNvPr id="0" name=""/>
        <dsp:cNvSpPr/>
      </dsp:nvSpPr>
      <dsp:spPr>
        <a:xfrm>
          <a:off x="0" y="3928255"/>
          <a:ext cx="7886700" cy="784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5A2E3-3FF1-4976-AD13-CA58AE6A8180}">
      <dsp:nvSpPr>
        <dsp:cNvPr id="0" name=""/>
        <dsp:cNvSpPr/>
      </dsp:nvSpPr>
      <dsp:spPr>
        <a:xfrm>
          <a:off x="237436" y="4104861"/>
          <a:ext cx="431702" cy="4317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2E5871-80E0-4AF4-8F41-3C80E47D2A13}">
      <dsp:nvSpPr>
        <dsp:cNvPr id="0" name=""/>
        <dsp:cNvSpPr/>
      </dsp:nvSpPr>
      <dsp:spPr>
        <a:xfrm>
          <a:off x="906575" y="3928255"/>
          <a:ext cx="6980124" cy="784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70" tIns="83070" rIns="83070" bIns="83070" numCol="1" spcCol="1270" anchor="ctr" anchorCtr="0">
          <a:noAutofit/>
        </a:bodyPr>
        <a:lstStyle/>
        <a:p>
          <a:pPr marL="0" lvl="0" indent="0" algn="l" defTabSz="844550">
            <a:lnSpc>
              <a:spcPct val="100000"/>
            </a:lnSpc>
            <a:spcBef>
              <a:spcPct val="0"/>
            </a:spcBef>
            <a:spcAft>
              <a:spcPct val="35000"/>
            </a:spcAft>
            <a:buNone/>
          </a:pPr>
          <a:r>
            <a:rPr lang="en-US" sz="1900" kern="1200" dirty="0"/>
            <a:t>Extension guide brackets must be secure and in place.</a:t>
          </a:r>
        </a:p>
      </dsp:txBody>
      <dsp:txXfrm>
        <a:off x="906575" y="3928255"/>
        <a:ext cx="6980124" cy="784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F8449-6734-4281-A6E2-C215DBF28A88}">
      <dsp:nvSpPr>
        <dsp:cNvPr id="0" name=""/>
        <dsp:cNvSpPr/>
      </dsp:nvSpPr>
      <dsp:spPr>
        <a:xfrm>
          <a:off x="0" y="0"/>
          <a:ext cx="6163599" cy="98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 safety data sheet (SDS) with safety details is kept for every chemical used in our facility and can be accessed at any time. </a:t>
          </a:r>
        </a:p>
      </dsp:txBody>
      <dsp:txXfrm>
        <a:off x="28760" y="28760"/>
        <a:ext cx="5021036" cy="924418"/>
      </dsp:txXfrm>
    </dsp:sp>
    <dsp:sp modelId="{2785869D-9056-4DB4-A216-53F77E1A3195}">
      <dsp:nvSpPr>
        <dsp:cNvPr id="0" name=""/>
        <dsp:cNvSpPr/>
      </dsp:nvSpPr>
      <dsp:spPr>
        <a:xfrm>
          <a:off x="516201" y="1160473"/>
          <a:ext cx="6163599" cy="98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Learn where to access our facility’s hazardous materials list and SDS and how to read them correctly.</a:t>
          </a:r>
        </a:p>
      </dsp:txBody>
      <dsp:txXfrm>
        <a:off x="544961" y="1189233"/>
        <a:ext cx="4951617" cy="924418"/>
      </dsp:txXfrm>
    </dsp:sp>
    <dsp:sp modelId="{354EE7FF-A3EC-47A1-8445-6C6738FB2F1B}">
      <dsp:nvSpPr>
        <dsp:cNvPr id="0" name=""/>
        <dsp:cNvSpPr/>
      </dsp:nvSpPr>
      <dsp:spPr>
        <a:xfrm>
          <a:off x="1024698" y="2320946"/>
          <a:ext cx="6163599" cy="98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Know where eyewash stations and showers are located.</a:t>
          </a:r>
        </a:p>
      </dsp:txBody>
      <dsp:txXfrm>
        <a:off x="1053458" y="2349706"/>
        <a:ext cx="4959321" cy="924418"/>
      </dsp:txXfrm>
    </dsp:sp>
    <dsp:sp modelId="{DF007988-6CBA-4906-AA9A-58002D1B6008}">
      <dsp:nvSpPr>
        <dsp:cNvPr id="0" name=""/>
        <dsp:cNvSpPr/>
      </dsp:nvSpPr>
      <dsp:spPr>
        <a:xfrm>
          <a:off x="1540899" y="3481420"/>
          <a:ext cx="6163599" cy="98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Read the container label and its appropriate SDS before using any chemical.</a:t>
          </a:r>
        </a:p>
      </dsp:txBody>
      <dsp:txXfrm>
        <a:off x="1569659" y="3510180"/>
        <a:ext cx="4951617" cy="924418"/>
      </dsp:txXfrm>
    </dsp:sp>
    <dsp:sp modelId="{794C4133-D201-4329-8792-871FDBB97630}">
      <dsp:nvSpPr>
        <dsp:cNvPr id="0" name=""/>
        <dsp:cNvSpPr/>
      </dsp:nvSpPr>
      <dsp:spPr>
        <a:xfrm>
          <a:off x="5525338" y="752075"/>
          <a:ext cx="638260" cy="63826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5668947" y="752075"/>
        <a:ext cx="351043" cy="480291"/>
      </dsp:txXfrm>
    </dsp:sp>
    <dsp:sp modelId="{C2E8E88B-444B-4D83-A3C5-FE0F1EFA12A4}">
      <dsp:nvSpPr>
        <dsp:cNvPr id="0" name=""/>
        <dsp:cNvSpPr/>
      </dsp:nvSpPr>
      <dsp:spPr>
        <a:xfrm>
          <a:off x="6041540" y="1912549"/>
          <a:ext cx="638260" cy="63826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185149" y="1912549"/>
        <a:ext cx="351043" cy="480291"/>
      </dsp:txXfrm>
    </dsp:sp>
    <dsp:sp modelId="{069CA13C-91A7-4AF5-92B7-25AC709C85EF}">
      <dsp:nvSpPr>
        <dsp:cNvPr id="0" name=""/>
        <dsp:cNvSpPr/>
      </dsp:nvSpPr>
      <dsp:spPr>
        <a:xfrm>
          <a:off x="6550037" y="3073022"/>
          <a:ext cx="638260" cy="638260"/>
        </a:xfrm>
        <a:prstGeom prst="downArrow">
          <a:avLst>
            <a:gd name="adj1" fmla="val 55000"/>
            <a:gd name="adj2" fmla="val 45000"/>
          </a:avLst>
        </a:prstGeom>
        <a:solidFill>
          <a:srgbClr val="06786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693646" y="3073022"/>
        <a:ext cx="351043" cy="4802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F282D-4FE1-4747-9A74-DA97B480981C}">
      <dsp:nvSpPr>
        <dsp:cNvPr id="0" name=""/>
        <dsp:cNvSpPr/>
      </dsp:nvSpPr>
      <dsp:spPr>
        <a:xfrm>
          <a:off x="868149" y="365512"/>
          <a:ext cx="702421" cy="702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86038-18F5-4109-B706-D87EB57A5D2F}">
      <dsp:nvSpPr>
        <dsp:cNvPr id="0" name=""/>
        <dsp:cNvSpPr/>
      </dsp:nvSpPr>
      <dsp:spPr>
        <a:xfrm>
          <a:off x="411728" y="114196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First-aid kit location and instructions</a:t>
          </a:r>
        </a:p>
      </dsp:txBody>
      <dsp:txXfrm>
        <a:off x="411728" y="1141966"/>
        <a:ext cx="1560937" cy="624375"/>
      </dsp:txXfrm>
    </dsp:sp>
    <dsp:sp modelId="{B44CAA8C-7166-4C28-9B98-0B83BC410328}">
      <dsp:nvSpPr>
        <dsp:cNvPr id="0" name=""/>
        <dsp:cNvSpPr/>
      </dsp:nvSpPr>
      <dsp:spPr>
        <a:xfrm>
          <a:off x="2684142" y="320247"/>
          <a:ext cx="702421" cy="702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C180AF-1EC3-4971-A2B2-CCF5C44EB7FD}">
      <dsp:nvSpPr>
        <dsp:cNvPr id="0" name=""/>
        <dsp:cNvSpPr/>
      </dsp:nvSpPr>
      <dsp:spPr>
        <a:xfrm>
          <a:off x="2254883" y="1123859"/>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Eye wash station location and instructions</a:t>
          </a:r>
        </a:p>
      </dsp:txBody>
      <dsp:txXfrm>
        <a:off x="2254883" y="1123859"/>
        <a:ext cx="1560937" cy="624375"/>
      </dsp:txXfrm>
    </dsp:sp>
    <dsp:sp modelId="{57D6208F-1616-46AC-8710-F0EB9E7AF0BB}">
      <dsp:nvSpPr>
        <dsp:cNvPr id="0" name=""/>
        <dsp:cNvSpPr/>
      </dsp:nvSpPr>
      <dsp:spPr>
        <a:xfrm>
          <a:off x="4509189" y="311186"/>
          <a:ext cx="702421" cy="702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4BCDC5-CB77-4763-BDF5-ADBA4C24FDD0}">
      <dsp:nvSpPr>
        <dsp:cNvPr id="0" name=""/>
        <dsp:cNvSpPr/>
      </dsp:nvSpPr>
      <dsp:spPr>
        <a:xfrm>
          <a:off x="4088985" y="1114805"/>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Fire extinguisher location and instructions</a:t>
          </a:r>
        </a:p>
      </dsp:txBody>
      <dsp:txXfrm>
        <a:off x="4088985" y="1114805"/>
        <a:ext cx="1560937" cy="624375"/>
      </dsp:txXfrm>
    </dsp:sp>
    <dsp:sp modelId="{3FD224FA-2E13-4241-BA0E-ECFE17DDAA8A}">
      <dsp:nvSpPr>
        <dsp:cNvPr id="0" name=""/>
        <dsp:cNvSpPr/>
      </dsp:nvSpPr>
      <dsp:spPr>
        <a:xfrm>
          <a:off x="6334237" y="293085"/>
          <a:ext cx="702421" cy="702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7DEEE-5EDD-41BE-BAD5-6183A31D3446}">
      <dsp:nvSpPr>
        <dsp:cNvPr id="0" name=""/>
        <dsp:cNvSpPr/>
      </dsp:nvSpPr>
      <dsp:spPr>
        <a:xfrm>
          <a:off x="5932140" y="110574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Entry and exit points</a:t>
          </a:r>
        </a:p>
      </dsp:txBody>
      <dsp:txXfrm>
        <a:off x="5932140" y="1105746"/>
        <a:ext cx="1560937" cy="624375"/>
      </dsp:txXfrm>
    </dsp:sp>
    <dsp:sp modelId="{C72E2C76-63D2-434D-AF66-BE3F6FE3D6B8}">
      <dsp:nvSpPr>
        <dsp:cNvPr id="0" name=""/>
        <dsp:cNvSpPr/>
      </dsp:nvSpPr>
      <dsp:spPr>
        <a:xfrm>
          <a:off x="1705589" y="2551856"/>
          <a:ext cx="702421" cy="702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5CAA92-A891-4372-A29C-E5752DEE6F7A}">
      <dsp:nvSpPr>
        <dsp:cNvPr id="0" name=""/>
        <dsp:cNvSpPr/>
      </dsp:nvSpPr>
      <dsp:spPr>
        <a:xfrm>
          <a:off x="1285385" y="3397662"/>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Evacuation plan and routes</a:t>
          </a:r>
        </a:p>
      </dsp:txBody>
      <dsp:txXfrm>
        <a:off x="1285385" y="3397662"/>
        <a:ext cx="1560937" cy="624375"/>
      </dsp:txXfrm>
    </dsp:sp>
    <dsp:sp modelId="{165118CD-AC09-4CD6-80B0-F0FCDCD292F3}">
      <dsp:nvSpPr>
        <dsp:cNvPr id="0" name=""/>
        <dsp:cNvSpPr/>
      </dsp:nvSpPr>
      <dsp:spPr>
        <a:xfrm>
          <a:off x="3592139" y="2542802"/>
          <a:ext cx="702421" cy="702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3ED00-DFE0-4354-B9CE-31FCCEB740EA}">
      <dsp:nvSpPr>
        <dsp:cNvPr id="0" name=""/>
        <dsp:cNvSpPr/>
      </dsp:nvSpPr>
      <dsp:spPr>
        <a:xfrm>
          <a:off x="3110433" y="3379555"/>
          <a:ext cx="1665832"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Area hazards (furnace or confined space)</a:t>
          </a:r>
        </a:p>
      </dsp:txBody>
      <dsp:txXfrm>
        <a:off x="3110433" y="3379555"/>
        <a:ext cx="1665832" cy="624375"/>
      </dsp:txXfrm>
    </dsp:sp>
    <dsp:sp modelId="{B8098E33-4BE0-46C4-873B-8AA1046FF2FF}">
      <dsp:nvSpPr>
        <dsp:cNvPr id="0" name=""/>
        <dsp:cNvSpPr/>
      </dsp:nvSpPr>
      <dsp:spPr>
        <a:xfrm>
          <a:off x="5638510" y="2523345"/>
          <a:ext cx="702421" cy="70242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9BA5FB-DC18-4F83-A0B6-24167E7823A1}">
      <dsp:nvSpPr>
        <dsp:cNvPr id="0" name=""/>
        <dsp:cNvSpPr/>
      </dsp:nvSpPr>
      <dsp:spPr>
        <a:xfrm>
          <a:off x="5238974" y="3391237"/>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PPE required areas</a:t>
          </a:r>
        </a:p>
      </dsp:txBody>
      <dsp:txXfrm>
        <a:off x="5238974" y="3391237"/>
        <a:ext cx="1560937" cy="6243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89A9B-8F6F-4293-827B-70AA79DEBE5C}" type="datetimeFigureOut">
              <a:rPr lang="en-US" smtClean="0"/>
              <a:t>10/2/2024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C0CFC-505B-46BA-9EFB-813BD52AAA5B}" type="slidenum">
              <a:rPr lang="en-US" smtClean="0"/>
              <a:t>‹#›</a:t>
            </a:fld>
            <a:endParaRPr lang="en-US" dirty="0"/>
          </a:p>
        </p:txBody>
      </p:sp>
    </p:spTree>
    <p:extLst>
      <p:ext uri="{BB962C8B-B14F-4D97-AF65-F5344CB8AC3E}">
        <p14:creationId xmlns:p14="http://schemas.microsoft.com/office/powerpoint/2010/main" val="270868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This training contains several training videos. 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 </a:t>
            </a:r>
            <a:endParaRPr lang="en-US" sz="1200" b="0" i="1"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1</a:t>
            </a:fld>
            <a:endParaRPr lang="en-US" dirty="0"/>
          </a:p>
        </p:txBody>
      </p:sp>
    </p:spTree>
    <p:extLst>
      <p:ext uri="{BB962C8B-B14F-4D97-AF65-F5344CB8AC3E}">
        <p14:creationId xmlns:p14="http://schemas.microsoft.com/office/powerpoint/2010/main" val="159497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hand tools.</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10</a:t>
            </a:fld>
            <a:endParaRPr lang="en-US" dirty="0"/>
          </a:p>
        </p:txBody>
      </p:sp>
    </p:spTree>
    <p:extLst>
      <p:ext uri="{BB962C8B-B14F-4D97-AF65-F5344CB8AC3E}">
        <p14:creationId xmlns:p14="http://schemas.microsoft.com/office/powerpoint/2010/main" val="405849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eaLnBrk="1" hangingPunct="1"/>
            <a:r>
              <a:rPr lang="en-US" altLang="en-US" dirty="0">
                <a:cs typeface="Arial" panose="020B0604020202020204" pitchFamily="34" charset="0"/>
              </a:rPr>
              <a:t>Personal protective equipment and clothing are required for certain jobs. Make sure you know when and where you’re required to wear PPE in our facility. Also, make sure you know how to get a good fit and how to inspect, maintain and store PPE.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In our workplace:</a:t>
            </a:r>
          </a:p>
          <a:p>
            <a:pPr marL="171450" indent="-171450" eaLnBrk="1" hangingPunct="1">
              <a:buFont typeface="Arial" panose="020B0604020202020204" pitchFamily="34" charset="0"/>
              <a:buChar char="•"/>
            </a:pPr>
            <a:r>
              <a:rPr lang="en-US" altLang="en-US" dirty="0">
                <a:cs typeface="Arial" panose="020B0604020202020204" pitchFamily="34" charset="0"/>
              </a:rPr>
              <a:t>Wear required PPE at all times. Your supervisor will issue your PPE and give you specific instructions and training for safe and proper use.</a:t>
            </a:r>
          </a:p>
          <a:p>
            <a:pPr marL="171450" indent="-171450" eaLnBrk="1" hangingPunct="1">
              <a:buFont typeface="Arial" panose="020B0604020202020204" pitchFamily="34" charset="0"/>
              <a:buChar char="•"/>
            </a:pPr>
            <a:r>
              <a:rPr lang="en-US" altLang="en-US" dirty="0">
                <a:cs typeface="Arial" panose="020B0604020202020204" pitchFamily="34" charset="0"/>
              </a:rPr>
              <a:t>Wear PPE in required areas, such as forklift areas, warehouses or delivery docks, even if you’re only passing through. It takes only a second for an object to fall from a shelf and injure you.</a:t>
            </a:r>
          </a:p>
          <a:p>
            <a:pPr marL="171450" indent="-171450" eaLnBrk="1" hangingPunct="1">
              <a:buFont typeface="Arial" panose="020B0604020202020204" pitchFamily="34" charset="0"/>
              <a:buChar char="•"/>
            </a:pPr>
            <a:r>
              <a:rPr lang="en-US" altLang="en-US" dirty="0">
                <a:cs typeface="Arial" panose="020B0604020202020204" pitchFamily="34" charset="0"/>
              </a:rPr>
              <a:t>Inspect your PPE before every use.</a:t>
            </a:r>
          </a:p>
          <a:p>
            <a:pPr marL="171450" indent="-171450" eaLnBrk="1" hangingPunct="1">
              <a:buFont typeface="Arial" panose="020B0604020202020204" pitchFamily="34" charset="0"/>
              <a:buChar char="•"/>
            </a:pPr>
            <a:r>
              <a:rPr lang="en-US" altLang="en-US" dirty="0">
                <a:cs typeface="Arial" panose="020B0604020202020204" pitchFamily="34" charset="0"/>
              </a:rPr>
              <a:t>Get a good fit with your PPE. Make sure it completely covers the areas to be protected and is comfortable.</a:t>
            </a:r>
          </a:p>
          <a:p>
            <a:pPr marL="171450" indent="-171450" eaLnBrk="1" hangingPunct="1">
              <a:buFont typeface="Arial" panose="020B0604020202020204" pitchFamily="34" charset="0"/>
              <a:buChar char="•"/>
            </a:pPr>
            <a:r>
              <a:rPr lang="en-US" altLang="en-US" dirty="0">
                <a:cs typeface="Arial" panose="020B0604020202020204" pitchFamily="34" charset="0"/>
              </a:rPr>
              <a:t>Maintain PPE according to workplace schedules and procedures.</a:t>
            </a:r>
          </a:p>
          <a:p>
            <a:pPr marL="171450" indent="-171450" eaLnBrk="1" hangingPunct="1">
              <a:buFont typeface="Arial" panose="020B0604020202020204" pitchFamily="34" charset="0"/>
              <a:buChar char="•"/>
            </a:pPr>
            <a:r>
              <a:rPr lang="en-US" altLang="en-US" dirty="0">
                <a:cs typeface="Arial" panose="020B0604020202020204" pitchFamily="34" charset="0"/>
              </a:rPr>
              <a:t>Store PPE properly according to company procedures.</a:t>
            </a:r>
          </a:p>
          <a:p>
            <a:pPr eaLnBrk="1" hangingPunct="1"/>
            <a:endParaRPr lang="en-US" altLang="en-US" dirty="0">
              <a:cs typeface="Arial" panose="020B0604020202020204" pitchFamily="34" charset="0"/>
            </a:endParaRPr>
          </a:p>
          <a:p>
            <a:pPr eaLnBrk="1" hangingPunct="1"/>
            <a:r>
              <a:rPr lang="en-US" altLang="en-US" b="1" dirty="0">
                <a:cs typeface="Arial" panose="020B0604020202020204" pitchFamily="34" charset="0"/>
              </a:rPr>
              <a:t>Presenter Notes</a:t>
            </a:r>
          </a:p>
          <a:p>
            <a:pPr eaLnBrk="1" hangingPunct="1"/>
            <a:r>
              <a:rPr lang="en-US" altLang="en-US" i="1" dirty="0">
                <a:cs typeface="Arial" panose="020B0604020202020204" pitchFamily="34" charset="0"/>
              </a:rPr>
              <a:t>If you did a tour of your workplace before the session, remind participants of the areas they passed through that required PPE. Bring samples of PPE that your workplace requires. Demonstrate or have a participant demonstrate how to get a proper fit for PPE, such as a hard hat or hearing protection. Describe your organization’s inspection, maintenance and storage procedures for PPE.</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11</a:t>
            </a:fld>
            <a:endParaRPr lang="en-US" dirty="0"/>
          </a:p>
        </p:txBody>
      </p:sp>
    </p:spTree>
    <p:extLst>
      <p:ext uri="{BB962C8B-B14F-4D97-AF65-F5344CB8AC3E}">
        <p14:creationId xmlns:p14="http://schemas.microsoft.com/office/powerpoint/2010/main" val="291835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resource</a:t>
            </a:r>
          </a:p>
          <a:p>
            <a:r>
              <a:rPr lang="en-US" dirty="0"/>
              <a:t>Visit our website to access a safe lifting poster</a:t>
            </a:r>
          </a:p>
          <a:p>
            <a:endParaRPr lang="en-US" dirty="0"/>
          </a:p>
          <a:p>
            <a:pPr eaLnBrk="1" hangingPunct="1"/>
            <a:r>
              <a:rPr lang="en-US" altLang="en-US" b="1" dirty="0">
                <a:cs typeface="Arial" panose="020B0604020202020204" pitchFamily="34" charset="0"/>
              </a:rPr>
              <a:t>Talking Points</a:t>
            </a:r>
          </a:p>
          <a:p>
            <a:pPr algn="l" fontAlgn="base"/>
            <a:r>
              <a:rPr lang="en-US" b="0" i="0" dirty="0">
                <a:effectLst/>
                <a:latin typeface="Roboto" panose="02000000000000000000" pitchFamily="2" charset="0"/>
              </a:rPr>
              <a:t>Overexertion and bodily reaction </a:t>
            </a:r>
            <a:r>
              <a:rPr lang="en-US" altLang="en-US" dirty="0">
                <a:cs typeface="Arial" panose="020B0604020202020204" pitchFamily="34" charset="0"/>
              </a:rPr>
              <a:t>are the second leading cause of missed workdays (21.7%) </a:t>
            </a:r>
            <a:r>
              <a:rPr lang="en-US" altLang="en-US" b="0" i="0" dirty="0">
                <a:effectLst/>
                <a:latin typeface="Roboto" panose="02000000000000000000" pitchFamily="2" charset="0"/>
                <a:cs typeface="Arial" panose="020B0604020202020204" pitchFamily="34" charset="0"/>
              </a:rPr>
              <a:t>This</a:t>
            </a:r>
            <a:r>
              <a:rPr lang="en-US" b="0" i="0" dirty="0">
                <a:effectLst/>
                <a:latin typeface="Roboto" panose="02000000000000000000" pitchFamily="2" charset="0"/>
              </a:rPr>
              <a:t> includes:</a:t>
            </a:r>
          </a:p>
          <a:p>
            <a:pPr marL="171450" indent="-171450" algn="l" fontAlgn="base">
              <a:buFont typeface="Arial" panose="020B0604020202020204" pitchFamily="34" charset="0"/>
              <a:buChar char="•"/>
            </a:pPr>
            <a:r>
              <a:rPr lang="en-US" dirty="0">
                <a:effectLst/>
                <a:latin typeface="Arial" panose="020B0604020202020204" pitchFamily="34" charset="0"/>
              </a:rPr>
              <a:t>Non-impact injuries: Resulting from excessive physical effort directed at an outside source; common activities include lifting, pushing, turning, holding, carrying, or throwing</a:t>
            </a:r>
          </a:p>
          <a:p>
            <a:pPr marL="171450" indent="-171450" algn="l" fontAlgn="base">
              <a:buFont typeface="Arial" panose="020B0604020202020204" pitchFamily="34" charset="0"/>
              <a:buChar char="•"/>
            </a:pPr>
            <a:r>
              <a:rPr lang="en-US" dirty="0">
                <a:effectLst/>
                <a:latin typeface="Arial" panose="020B0604020202020204" pitchFamily="34" charset="0"/>
              </a:rPr>
              <a:t>Repetitive motion: Microtasks resulting in stress or strain on some part of the body due to the repetitive nature of the task, typically without strenuous effort such as heavy lifting</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Take these steps to prevent back injuries.</a:t>
            </a:r>
          </a:p>
          <a:p>
            <a:pPr marL="171450" indent="-171450" eaLnBrk="1" hangingPunct="1">
              <a:buFont typeface="Arial" panose="020B0604020202020204" pitchFamily="34" charset="0"/>
              <a:buChar char="•"/>
            </a:pPr>
            <a:r>
              <a:rPr lang="en-US" altLang="en-US" dirty="0">
                <a:cs typeface="Arial" panose="020B0604020202020204" pitchFamily="34" charset="0"/>
              </a:rPr>
              <a:t>When moving a load assess its size, weight and bulk. Ask for help if it’s too big, heavy or awkward. Or use material-handling equipment, which we will cover on the next slide.</a:t>
            </a:r>
          </a:p>
          <a:p>
            <a:pPr marL="171450" indent="-171450" eaLnBrk="1" hangingPunct="1">
              <a:buFont typeface="Arial" panose="020B0604020202020204" pitchFamily="34" charset="0"/>
              <a:buChar char="•"/>
            </a:pPr>
            <a:r>
              <a:rPr lang="en-US" altLang="en-US" dirty="0">
                <a:cs typeface="Arial" panose="020B0604020202020204" pitchFamily="34" charset="0"/>
              </a:rPr>
              <a:t>If the load is manageable for you alone, use these safe lifting techniques:</a:t>
            </a:r>
          </a:p>
          <a:p>
            <a:pPr marL="171450" indent="-171450" eaLnBrk="1" hangingPunct="1">
              <a:buFont typeface="Arial" panose="020B0604020202020204" pitchFamily="34" charset="0"/>
              <a:buChar char="•"/>
            </a:pPr>
            <a:r>
              <a:rPr lang="en-US" altLang="en-US" dirty="0">
                <a:cs typeface="Arial" panose="020B0604020202020204" pitchFamily="34" charset="0"/>
              </a:rPr>
              <a:t>Bend at the knees, not the waist.</a:t>
            </a:r>
          </a:p>
          <a:p>
            <a:pPr marL="171450" indent="-171450" eaLnBrk="1" hangingPunct="1">
              <a:buFont typeface="Arial" panose="020B0604020202020204" pitchFamily="34" charset="0"/>
              <a:buChar char="•"/>
            </a:pPr>
            <a:r>
              <a:rPr lang="en-US" altLang="en-US" dirty="0">
                <a:cs typeface="Arial" panose="020B0604020202020204" pitchFamily="34" charset="0"/>
              </a:rPr>
              <a:t>Pull load close to your body.</a:t>
            </a:r>
          </a:p>
          <a:p>
            <a:pPr marL="171450" indent="-171450" eaLnBrk="1" hangingPunct="1">
              <a:buFont typeface="Arial" panose="020B0604020202020204" pitchFamily="34" charset="0"/>
              <a:buChar char="•"/>
            </a:pPr>
            <a:r>
              <a:rPr lang="en-US" altLang="en-US" dirty="0">
                <a:cs typeface="Arial" panose="020B0604020202020204" pitchFamily="34" charset="0"/>
              </a:rPr>
              <a:t>Face your load as you lift. Don’t twist your body while lifting. </a:t>
            </a:r>
            <a:endParaRPr lang="en-US" altLang="en-US" i="1" dirty="0">
              <a:cs typeface="Arial" panose="020B0604020202020204" pitchFamily="34" charset="0"/>
            </a:endParaRPr>
          </a:p>
          <a:p>
            <a:pPr marL="171450" indent="-171450" eaLnBrk="1" hangingPunct="1">
              <a:buFont typeface="Arial" panose="020B0604020202020204" pitchFamily="34" charset="0"/>
              <a:buChar char="•"/>
            </a:pPr>
            <a:r>
              <a:rPr lang="en-US" altLang="en-US" dirty="0">
                <a:cs typeface="Arial" panose="020B0604020202020204" pitchFamily="34" charset="0"/>
              </a:rPr>
              <a:t>Let your legs do the lifting by holding the load close to your body and standing up with your back straight.</a:t>
            </a:r>
          </a:p>
          <a:p>
            <a:pPr marL="171450" indent="-171450" eaLnBrk="1" hangingPunct="1">
              <a:buFont typeface="Arial" panose="020B0604020202020204" pitchFamily="34" charset="0"/>
              <a:buChar char="•"/>
            </a:pPr>
            <a:r>
              <a:rPr lang="en-US" altLang="en-US" dirty="0">
                <a:cs typeface="Arial" panose="020B0604020202020204" pitchFamily="34" charset="0"/>
              </a:rPr>
              <a:t>Don’t overextend when you reach for items. Move your whole body closer to objects.</a:t>
            </a:r>
          </a:p>
          <a:p>
            <a:pPr marL="171450" indent="-171450" eaLnBrk="1" hangingPunct="1">
              <a:buFont typeface="Arial" panose="020B0604020202020204" pitchFamily="34" charset="0"/>
              <a:buChar char="•"/>
            </a:pPr>
            <a:r>
              <a:rPr lang="en-US" altLang="en-US" dirty="0">
                <a:cs typeface="Arial" panose="020B0604020202020204" pitchFamily="34" charset="0"/>
              </a:rPr>
              <a:t>Finally, use a footrest when sitting for long periods.</a:t>
            </a:r>
          </a:p>
          <a:p>
            <a:pPr eaLnBrk="1" hangingPunct="1"/>
            <a:endParaRPr lang="en-US" altLang="en-US" b="1" dirty="0">
              <a:cs typeface="Arial" panose="020B0604020202020204" pitchFamily="34" charset="0"/>
            </a:endParaRPr>
          </a:p>
          <a:p>
            <a:pPr eaLnBrk="1" hangingPunct="1"/>
            <a:r>
              <a:rPr lang="en-US" altLang="en-US" b="1" dirty="0">
                <a:cs typeface="Arial" panose="020B0604020202020204" pitchFamily="34" charset="0"/>
              </a:rPr>
              <a:t>Presenter Notes</a:t>
            </a:r>
          </a:p>
          <a:p>
            <a:pPr eaLnBrk="1" hangingPunct="1"/>
            <a:r>
              <a:rPr lang="en-US" altLang="en-US" i="1" dirty="0">
                <a:cs typeface="Arial" panose="020B0604020202020204" pitchFamily="34" charset="0"/>
              </a:rPr>
              <a:t>Demonstrate or have a participant demonstrate safe lifting techniques. Modify the slide to discuss whether your facility has areas where footrests may be used.</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12</a:t>
            </a:fld>
            <a:endParaRPr lang="en-US" dirty="0"/>
          </a:p>
        </p:txBody>
      </p:sp>
    </p:spTree>
    <p:extLst>
      <p:ext uri="{BB962C8B-B14F-4D97-AF65-F5344CB8AC3E}">
        <p14:creationId xmlns:p14="http://schemas.microsoft.com/office/powerpoint/2010/main" val="798807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resource</a:t>
            </a:r>
          </a:p>
          <a:p>
            <a:r>
              <a:rPr lang="en-US" dirty="0"/>
              <a:t>Visit our website to access a safe lifting poster</a:t>
            </a:r>
          </a:p>
          <a:p>
            <a:endParaRPr lang="en-US" dirty="0"/>
          </a:p>
          <a:p>
            <a:pPr eaLnBrk="1" hangingPunct="1"/>
            <a:r>
              <a:rPr lang="en-US" altLang="en-US" b="1" dirty="0">
                <a:cs typeface="Arial" panose="020B0604020202020204" pitchFamily="34" charset="0"/>
              </a:rPr>
              <a:t>Talking Points</a:t>
            </a:r>
          </a:p>
          <a:p>
            <a:pPr algn="l" fontAlgn="base"/>
            <a:r>
              <a:rPr lang="en-US" b="0" i="0" dirty="0">
                <a:effectLst/>
                <a:latin typeface="Roboto" panose="02000000000000000000" pitchFamily="2" charset="0"/>
                <a:cs typeface="Arial" panose="020B0604020202020204" pitchFamily="34" charset="0"/>
              </a:rPr>
              <a:t>O</a:t>
            </a:r>
            <a:r>
              <a:rPr lang="en-US" b="0" i="0" dirty="0">
                <a:effectLst/>
                <a:latin typeface="Roboto" panose="02000000000000000000" pitchFamily="2" charset="0"/>
              </a:rPr>
              <a:t>verexertion and bodily reaction </a:t>
            </a:r>
            <a:r>
              <a:rPr lang="en-US" altLang="en-US" dirty="0">
                <a:cs typeface="Arial" panose="020B0604020202020204" pitchFamily="34" charset="0"/>
              </a:rPr>
              <a:t>are the second leading cause of missed workdays (21.7%) </a:t>
            </a:r>
            <a:r>
              <a:rPr lang="en-US" altLang="en-US" b="0" i="0" dirty="0">
                <a:effectLst/>
                <a:latin typeface="Roboto" panose="02000000000000000000" pitchFamily="2" charset="0"/>
                <a:cs typeface="Arial" panose="020B0604020202020204" pitchFamily="34" charset="0"/>
              </a:rPr>
              <a:t>This</a:t>
            </a:r>
            <a:r>
              <a:rPr lang="en-US" b="0" i="0" dirty="0">
                <a:effectLst/>
                <a:latin typeface="Roboto" panose="02000000000000000000" pitchFamily="2" charset="0"/>
              </a:rPr>
              <a:t> includes:</a:t>
            </a:r>
          </a:p>
          <a:p>
            <a:pPr marL="171450" indent="-171450" algn="l" fontAlgn="base">
              <a:buFont typeface="Arial" panose="020B0604020202020204" pitchFamily="34" charset="0"/>
              <a:buChar char="•"/>
            </a:pPr>
            <a:r>
              <a:rPr lang="en-US" dirty="0">
                <a:effectLst/>
                <a:latin typeface="Arial" panose="020B0604020202020204" pitchFamily="34" charset="0"/>
              </a:rPr>
              <a:t>Non-impact injuries: Resulting from excessive physical effort directed at an outside source; common activities include lifting, pushing, turning, holding, carrying, or throwing</a:t>
            </a:r>
          </a:p>
          <a:p>
            <a:pPr marL="171450" indent="-171450" algn="l" fontAlgn="base">
              <a:buFont typeface="Arial" panose="020B0604020202020204" pitchFamily="34" charset="0"/>
              <a:buChar char="•"/>
            </a:pPr>
            <a:r>
              <a:rPr lang="en-US" dirty="0">
                <a:effectLst/>
                <a:latin typeface="Arial" panose="020B0604020202020204" pitchFamily="34" charset="0"/>
              </a:rPr>
              <a:t>Repetitive motion: Microtasks resulting in stress or strain on some part of the body due to the repetitive nature of the task, typically without strenuous effort such as heavy lifting</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Take these steps to prevent back injuries.</a:t>
            </a:r>
          </a:p>
          <a:p>
            <a:pPr marL="171450" indent="-171450" eaLnBrk="1" hangingPunct="1">
              <a:buFont typeface="Arial" panose="020B0604020202020204" pitchFamily="34" charset="0"/>
              <a:buChar char="•"/>
            </a:pPr>
            <a:r>
              <a:rPr lang="en-US" altLang="en-US" dirty="0">
                <a:cs typeface="Arial" panose="020B0604020202020204" pitchFamily="34" charset="0"/>
              </a:rPr>
              <a:t>When moving a load assess its size, weight and bulk. Ask for help if it’s too big, heavy or awkward. Or use material-handling equipment, which we will cover on the next slide.</a:t>
            </a:r>
          </a:p>
          <a:p>
            <a:pPr marL="171450" indent="-171450" eaLnBrk="1" hangingPunct="1">
              <a:buFont typeface="Arial" panose="020B0604020202020204" pitchFamily="34" charset="0"/>
              <a:buChar char="•"/>
            </a:pPr>
            <a:r>
              <a:rPr lang="en-US" altLang="en-US" dirty="0">
                <a:cs typeface="Arial" panose="020B0604020202020204" pitchFamily="34" charset="0"/>
              </a:rPr>
              <a:t>If the load is manageable for you alone, use these safe lifting techniques:</a:t>
            </a:r>
          </a:p>
          <a:p>
            <a:pPr marL="171450" indent="-171450" eaLnBrk="1" hangingPunct="1">
              <a:buFont typeface="Arial" panose="020B0604020202020204" pitchFamily="34" charset="0"/>
              <a:buChar char="•"/>
            </a:pPr>
            <a:r>
              <a:rPr lang="en-US" altLang="en-US" dirty="0">
                <a:cs typeface="Arial" panose="020B0604020202020204" pitchFamily="34" charset="0"/>
              </a:rPr>
              <a:t>Bend at the knees, not the waist.</a:t>
            </a:r>
          </a:p>
          <a:p>
            <a:pPr marL="171450" indent="-171450" eaLnBrk="1" hangingPunct="1">
              <a:buFont typeface="Arial" panose="020B0604020202020204" pitchFamily="34" charset="0"/>
              <a:buChar char="•"/>
            </a:pPr>
            <a:r>
              <a:rPr lang="en-US" altLang="en-US" dirty="0">
                <a:cs typeface="Arial" panose="020B0604020202020204" pitchFamily="34" charset="0"/>
              </a:rPr>
              <a:t>Pull load close to your body.</a:t>
            </a:r>
          </a:p>
          <a:p>
            <a:pPr marL="171450" indent="-171450" eaLnBrk="1" hangingPunct="1">
              <a:buFont typeface="Arial" panose="020B0604020202020204" pitchFamily="34" charset="0"/>
              <a:buChar char="•"/>
            </a:pPr>
            <a:r>
              <a:rPr lang="en-US" altLang="en-US" dirty="0">
                <a:cs typeface="Arial" panose="020B0604020202020204" pitchFamily="34" charset="0"/>
              </a:rPr>
              <a:t>Face your load as you lift. Don’t twist your body while lifting. </a:t>
            </a:r>
            <a:endParaRPr lang="en-US" altLang="en-US" i="1" dirty="0">
              <a:cs typeface="Arial" panose="020B0604020202020204" pitchFamily="34" charset="0"/>
            </a:endParaRPr>
          </a:p>
          <a:p>
            <a:pPr marL="171450" indent="-171450" eaLnBrk="1" hangingPunct="1">
              <a:buFont typeface="Arial" panose="020B0604020202020204" pitchFamily="34" charset="0"/>
              <a:buChar char="•"/>
            </a:pPr>
            <a:r>
              <a:rPr lang="en-US" altLang="en-US" dirty="0">
                <a:cs typeface="Arial" panose="020B0604020202020204" pitchFamily="34" charset="0"/>
              </a:rPr>
              <a:t>Let your legs do the lifting by holding the load close to your body and standing up with your back straight.</a:t>
            </a:r>
          </a:p>
          <a:p>
            <a:pPr marL="171450" indent="-171450" eaLnBrk="1" hangingPunct="1">
              <a:buFont typeface="Arial" panose="020B0604020202020204" pitchFamily="34" charset="0"/>
              <a:buChar char="•"/>
            </a:pPr>
            <a:r>
              <a:rPr lang="en-US" altLang="en-US" dirty="0">
                <a:cs typeface="Arial" panose="020B0604020202020204" pitchFamily="34" charset="0"/>
              </a:rPr>
              <a:t>Don’t overextend when you reach for items. Move your whole body closer to objects.</a:t>
            </a:r>
          </a:p>
          <a:p>
            <a:pPr marL="171450" indent="-171450" eaLnBrk="1" hangingPunct="1">
              <a:buFont typeface="Arial" panose="020B0604020202020204" pitchFamily="34" charset="0"/>
              <a:buChar char="•"/>
            </a:pPr>
            <a:r>
              <a:rPr lang="en-US" altLang="en-US" dirty="0">
                <a:cs typeface="Arial" panose="020B0604020202020204" pitchFamily="34" charset="0"/>
              </a:rPr>
              <a:t>Finally, use a footrest when sitting for long periods.</a:t>
            </a:r>
          </a:p>
          <a:p>
            <a:pPr eaLnBrk="1" hangingPunct="1"/>
            <a:endParaRPr lang="en-US" altLang="en-US" b="1" dirty="0">
              <a:cs typeface="Arial" panose="020B0604020202020204" pitchFamily="34" charset="0"/>
            </a:endParaRPr>
          </a:p>
          <a:p>
            <a:pPr eaLnBrk="1" hangingPunct="1"/>
            <a:r>
              <a:rPr lang="en-US" altLang="en-US" b="1" dirty="0">
                <a:cs typeface="Arial" panose="020B0604020202020204" pitchFamily="34" charset="0"/>
              </a:rPr>
              <a:t>Presenter Notes</a:t>
            </a:r>
          </a:p>
          <a:p>
            <a:pPr eaLnBrk="1" hangingPunct="1"/>
            <a:r>
              <a:rPr lang="en-US" altLang="en-US" i="1" dirty="0">
                <a:cs typeface="Arial" panose="020B0604020202020204" pitchFamily="34" charset="0"/>
              </a:rPr>
              <a:t>Demonstrate or have a participant demonstrate safe lifting techniques. Modify the slide to discuss whether your facility has areas where footrests may be used.</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13</a:t>
            </a:fld>
            <a:endParaRPr lang="en-US" dirty="0"/>
          </a:p>
        </p:txBody>
      </p:sp>
    </p:spTree>
    <p:extLst>
      <p:ext uri="{BB962C8B-B14F-4D97-AF65-F5344CB8AC3E}">
        <p14:creationId xmlns:p14="http://schemas.microsoft.com/office/powerpoint/2010/main" val="131316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14</a:t>
            </a:fld>
            <a:endParaRPr lang="en-US" dirty="0"/>
          </a:p>
        </p:txBody>
      </p:sp>
    </p:spTree>
    <p:extLst>
      <p:ext uri="{BB962C8B-B14F-4D97-AF65-F5344CB8AC3E}">
        <p14:creationId xmlns:p14="http://schemas.microsoft.com/office/powerpoint/2010/main" val="2577785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15</a:t>
            </a:fld>
            <a:endParaRPr lang="en-US" dirty="0"/>
          </a:p>
        </p:txBody>
      </p:sp>
    </p:spTree>
    <p:extLst>
      <p:ext uri="{BB962C8B-B14F-4D97-AF65-F5344CB8AC3E}">
        <p14:creationId xmlns:p14="http://schemas.microsoft.com/office/powerpoint/2010/main" val="2784228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16</a:t>
            </a:fld>
            <a:endParaRPr lang="en-US" dirty="0"/>
          </a:p>
        </p:txBody>
      </p:sp>
    </p:spTree>
    <p:extLst>
      <p:ext uri="{BB962C8B-B14F-4D97-AF65-F5344CB8AC3E}">
        <p14:creationId xmlns:p14="http://schemas.microsoft.com/office/powerpoint/2010/main" val="200466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17</a:t>
            </a:fld>
            <a:endParaRPr lang="en-US" dirty="0"/>
          </a:p>
        </p:txBody>
      </p:sp>
    </p:spTree>
    <p:extLst>
      <p:ext uri="{BB962C8B-B14F-4D97-AF65-F5344CB8AC3E}">
        <p14:creationId xmlns:p14="http://schemas.microsoft.com/office/powerpoint/2010/main" val="2566559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eaLnBrk="1" hangingPunct="1"/>
            <a:r>
              <a:rPr lang="en-US" altLang="en-US" dirty="0">
                <a:cs typeface="Arial" panose="020B0604020202020204" pitchFamily="34" charset="0"/>
              </a:rPr>
              <a:t>Use material-handling equipment to make your job easier and safer. Follow these steps:</a:t>
            </a:r>
          </a:p>
          <a:p>
            <a:pPr marL="171450" indent="-171450" eaLnBrk="1" hangingPunct="1">
              <a:buFont typeface="Arial" panose="020B0604020202020204" pitchFamily="34" charset="0"/>
              <a:buChar char="•"/>
            </a:pPr>
            <a:r>
              <a:rPr lang="en-US" altLang="en-US" dirty="0">
                <a:cs typeface="Arial" panose="020B0604020202020204" pitchFamily="34" charset="0"/>
              </a:rPr>
              <a:t>Assess the load you need to move and the distance you need to move it to determine what equipment to use.</a:t>
            </a:r>
          </a:p>
          <a:p>
            <a:pPr marL="171450" indent="-171450" eaLnBrk="1" hangingPunct="1">
              <a:buFont typeface="Arial" panose="020B0604020202020204" pitchFamily="34" charset="0"/>
              <a:buChar char="•"/>
            </a:pPr>
            <a:r>
              <a:rPr lang="en-US" altLang="en-US" dirty="0">
                <a:cs typeface="Arial" panose="020B0604020202020204" pitchFamily="34" charset="0"/>
              </a:rPr>
              <a:t>Choose the right equipment.</a:t>
            </a:r>
          </a:p>
          <a:p>
            <a:pPr marL="628650" lvl="1" indent="-171450">
              <a:buFont typeface="Arial" panose="020B0604020202020204" pitchFamily="34" charset="0"/>
              <a:buChar char="•"/>
            </a:pPr>
            <a:r>
              <a:rPr lang="en-US" altLang="en-US" dirty="0">
                <a:cs typeface="Arial" panose="020B0604020202020204" pitchFamily="34" charset="0"/>
              </a:rPr>
              <a:t>Hand trucks, dollies and carts put wheels and a platform under your load.</a:t>
            </a:r>
          </a:p>
          <a:p>
            <a:pPr marL="628650" lvl="1" indent="-171450">
              <a:buFont typeface="Arial" panose="020B0604020202020204" pitchFamily="34" charset="0"/>
              <a:buChar char="•"/>
            </a:pPr>
            <a:r>
              <a:rPr lang="en-US" altLang="en-US" dirty="0">
                <a:cs typeface="Arial" panose="020B0604020202020204" pitchFamily="34" charset="0"/>
              </a:rPr>
              <a:t>Powered vehicles, such as forklifts, move large loads and require documented special OSHA-related training prior to operating any powered equipment.</a:t>
            </a:r>
          </a:p>
          <a:p>
            <a:pPr marL="628650" lvl="1" indent="-171450">
              <a:buFont typeface="Arial" panose="020B0604020202020204" pitchFamily="34" charset="0"/>
              <a:buChar char="•"/>
            </a:pPr>
            <a:r>
              <a:rPr lang="en-US" altLang="en-US" dirty="0">
                <a:cs typeface="Arial" panose="020B0604020202020204" pitchFamily="34" charset="0"/>
              </a:rPr>
              <a:t>Conveyors move loads through the company.</a:t>
            </a:r>
          </a:p>
          <a:p>
            <a:pPr marL="628650" lvl="1" indent="-171450">
              <a:buFont typeface="Arial" panose="020B0604020202020204" pitchFamily="34" charset="0"/>
              <a:buChar char="•"/>
            </a:pPr>
            <a:r>
              <a:rPr lang="en-US" altLang="en-US" dirty="0">
                <a:cs typeface="Arial" panose="020B0604020202020204" pitchFamily="34" charset="0"/>
              </a:rPr>
              <a:t>Hoists and derricks require special training.</a:t>
            </a:r>
          </a:p>
          <a:p>
            <a:pPr marL="171450" lvl="1" indent="-171450">
              <a:buFont typeface="Arial" panose="020B0604020202020204" pitchFamily="34" charset="0"/>
              <a:buChar char="•"/>
            </a:pPr>
            <a:r>
              <a:rPr lang="en-US" altLang="en-US" dirty="0">
                <a:cs typeface="Arial" panose="020B0604020202020204" pitchFamily="34" charset="0"/>
              </a:rPr>
              <a:t>Load material-handling equipment safely.</a:t>
            </a:r>
          </a:p>
          <a:p>
            <a:pPr marL="628650" lvl="2" indent="-171450">
              <a:buFont typeface="Arial" panose="020B0604020202020204" pitchFamily="34" charset="0"/>
              <a:buChar char="•"/>
            </a:pPr>
            <a:r>
              <a:rPr lang="en-US" altLang="en-US" dirty="0">
                <a:cs typeface="Arial" panose="020B0604020202020204" pitchFamily="34" charset="0"/>
              </a:rPr>
              <a:t>Place heavy objects on the bottom, with the load over the wheel axles.</a:t>
            </a:r>
          </a:p>
          <a:p>
            <a:pPr marL="628650" lvl="2" indent="-171450">
              <a:buFont typeface="Arial" panose="020B0604020202020204" pitchFamily="34" charset="0"/>
              <a:buChar char="•"/>
            </a:pPr>
            <a:r>
              <a:rPr lang="en-US" altLang="en-US" dirty="0">
                <a:cs typeface="Arial" panose="020B0604020202020204" pitchFamily="34" charset="0"/>
              </a:rPr>
              <a:t>Stack lighter objects on top to a height well below eye level.</a:t>
            </a:r>
            <a:endParaRPr lang="en-US" altLang="en-US" i="1" dirty="0">
              <a:cs typeface="Arial" panose="020B0604020202020204" pitchFamily="34" charset="0"/>
            </a:endParaRPr>
          </a:p>
          <a:p>
            <a:pPr marL="628650" lvl="2" indent="-171450">
              <a:buFont typeface="Arial" panose="020B0604020202020204" pitchFamily="34" charset="0"/>
              <a:buChar char="•"/>
            </a:pPr>
            <a:r>
              <a:rPr lang="en-US" altLang="en-US" dirty="0">
                <a:cs typeface="Arial" panose="020B0604020202020204" pitchFamily="34" charset="0"/>
              </a:rPr>
              <a:t>Secure bulky, loose or delicate objects with ties or cords.</a:t>
            </a:r>
          </a:p>
          <a:p>
            <a:pPr marL="628650" lvl="2" indent="-171450">
              <a:buFont typeface="Arial" panose="020B0604020202020204" pitchFamily="34" charset="0"/>
              <a:buChar char="•"/>
            </a:pPr>
            <a:r>
              <a:rPr lang="en-US" altLang="en-US" dirty="0">
                <a:cs typeface="Arial" panose="020B0604020202020204" pitchFamily="34" charset="0"/>
              </a:rPr>
              <a:t>Push material-handling equipment. Don’t pull it, because you increase the risk of injuring your back, arms or legs.</a:t>
            </a:r>
          </a:p>
          <a:p>
            <a:pPr marL="628650" lvl="2" indent="-171450">
              <a:buFont typeface="Arial" panose="020B0604020202020204" pitchFamily="34" charset="0"/>
              <a:buChar char="•"/>
            </a:pPr>
            <a:r>
              <a:rPr lang="en-US" altLang="en-US" dirty="0">
                <a:cs typeface="Arial" panose="020B0604020202020204" pitchFamily="34" charset="0"/>
              </a:rPr>
              <a:t>Finally, wear the appropriate personal protective equipment for the load or area. You may need gloves, safety shoes or a hard hat in loading docks, for example.</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18</a:t>
            </a:fld>
            <a:endParaRPr lang="en-US" dirty="0"/>
          </a:p>
        </p:txBody>
      </p:sp>
    </p:spTree>
    <p:extLst>
      <p:ext uri="{BB962C8B-B14F-4D97-AF65-F5344CB8AC3E}">
        <p14:creationId xmlns:p14="http://schemas.microsoft.com/office/powerpoint/2010/main" val="932173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19</a:t>
            </a:fld>
            <a:endParaRPr lang="en-US" dirty="0"/>
          </a:p>
        </p:txBody>
      </p:sp>
    </p:spTree>
    <p:extLst>
      <p:ext uri="{BB962C8B-B14F-4D97-AF65-F5344CB8AC3E}">
        <p14:creationId xmlns:p14="http://schemas.microsoft.com/office/powerpoint/2010/main" val="22856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a:t>Talking Points</a:t>
            </a:r>
          </a:p>
          <a:p>
            <a:pPr marL="171450" indent="-171450" eaLnBrk="1" hangingPunct="1">
              <a:buFont typeface="Arial" panose="020B0604020202020204" pitchFamily="34" charset="0"/>
              <a:buChar char="•"/>
              <a:defRPr/>
            </a:pPr>
            <a:r>
              <a:rPr lang="en-US" dirty="0"/>
              <a:t>There were 5,190 fatal work injuries recorded in the United States in 2021</a:t>
            </a:r>
            <a:r>
              <a:rPr lang="en-US" altLang="en-US" kern="1100" dirty="0"/>
              <a:t>.</a:t>
            </a:r>
          </a:p>
          <a:p>
            <a:pPr marL="171450" indent="-171450" eaLnBrk="1" hangingPunct="1">
              <a:buFont typeface="Arial" panose="020B0604020202020204" pitchFamily="34" charset="0"/>
              <a:buChar char="•"/>
              <a:defRPr/>
            </a:pPr>
            <a:r>
              <a:rPr lang="en-US" b="0" i="0" dirty="0">
                <a:effectLst/>
                <a:latin typeface="Roboto" panose="02000000000000000000" pitchFamily="2" charset="0"/>
              </a:rPr>
              <a:t>While transportation incidents are the leading cause of death in 2021, resulting in 38% of all work-related deaths, they are the fifth leading cause of nonfatal injuries in 2020 (latest data available), accounting for only about 3% of injuries or illnesses involving days away from work. In 2020, the leading cause of nonfatal work-related injuries or illnesses involving days away from work is exposure to harmful substances or environments, accounting for 36% of injuries or illnesses.</a:t>
            </a:r>
          </a:p>
          <a:p>
            <a:pPr marL="171450" indent="-171450" eaLnBrk="1" hangingPunct="1">
              <a:buFont typeface="Arial" panose="020B0604020202020204" pitchFamily="34" charset="0"/>
              <a:buChar char="•"/>
              <a:defRPr/>
            </a:pPr>
            <a:r>
              <a:rPr lang="en-US" altLang="en-US" dirty="0"/>
              <a:t>A recent Bureau of Labor Statistics’ Lost-Work Time Injuries and Illnesses Report states that employees with fewer than 6 years of employment make up only 31 percent of the workforce, but account for 38 percent of all illnesses and injuries sustained. </a:t>
            </a:r>
          </a:p>
          <a:p>
            <a:pPr marL="171450" indent="-171450" eaLnBrk="1" hangingPunct="1">
              <a:buFont typeface="Arial" panose="020B0604020202020204" pitchFamily="34" charset="0"/>
              <a:buChar char="•"/>
              <a:defRPr/>
            </a:pPr>
            <a:r>
              <a:rPr lang="en-US" altLang="en-US" dirty="0"/>
              <a:t>Maintaining a safe workplace is in the company’s best interest. Your company cares about you and wants you to be well and safe.</a:t>
            </a:r>
          </a:p>
          <a:p>
            <a:pPr eaLnBrk="1" hangingPunct="1">
              <a:defRPr/>
            </a:pPr>
            <a:endParaRPr lang="en-US" altLang="en-US" dirty="0"/>
          </a:p>
          <a:p>
            <a:pPr eaLnBrk="1" hangingPunct="1">
              <a:defRPr/>
            </a:pPr>
            <a:r>
              <a:rPr lang="en-US" altLang="en-US" b="1" dirty="0"/>
              <a:t>Presenter Notes</a:t>
            </a:r>
          </a:p>
          <a:p>
            <a:pPr eaLnBrk="1" hangingPunct="1">
              <a:defRPr/>
            </a:pPr>
            <a:r>
              <a:rPr lang="en-US" altLang="en-US" i="1" dirty="0"/>
              <a:t>Ask participants why they think new employees experience a disproportionately high number of incidents. Cite workplace statistics or case studies about new employee incidents; maintain confidentiality. Discuss your organization’s official safety goals for protecting employees from these statistics.</a:t>
            </a:r>
            <a:endParaRPr lang="en-US" alt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2</a:t>
            </a:fld>
            <a:endParaRPr lang="en-US" dirty="0"/>
          </a:p>
        </p:txBody>
      </p:sp>
    </p:spTree>
    <p:extLst>
      <p:ext uri="{BB962C8B-B14F-4D97-AF65-F5344CB8AC3E}">
        <p14:creationId xmlns:p14="http://schemas.microsoft.com/office/powerpoint/2010/main" val="422196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ladders.</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20</a:t>
            </a:fld>
            <a:endParaRPr lang="en-US" dirty="0"/>
          </a:p>
        </p:txBody>
      </p:sp>
    </p:spTree>
    <p:extLst>
      <p:ext uri="{BB962C8B-B14F-4D97-AF65-F5344CB8AC3E}">
        <p14:creationId xmlns:p14="http://schemas.microsoft.com/office/powerpoint/2010/main" val="2544377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21</a:t>
            </a:fld>
            <a:endParaRPr lang="en-US" dirty="0"/>
          </a:p>
        </p:txBody>
      </p:sp>
    </p:spTree>
    <p:extLst>
      <p:ext uri="{BB962C8B-B14F-4D97-AF65-F5344CB8AC3E}">
        <p14:creationId xmlns:p14="http://schemas.microsoft.com/office/powerpoint/2010/main" val="346152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22</a:t>
            </a:fld>
            <a:endParaRPr lang="en-US" dirty="0"/>
          </a:p>
        </p:txBody>
      </p:sp>
    </p:spTree>
    <p:extLst>
      <p:ext uri="{BB962C8B-B14F-4D97-AF65-F5344CB8AC3E}">
        <p14:creationId xmlns:p14="http://schemas.microsoft.com/office/powerpoint/2010/main" val="4066657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23</a:t>
            </a:fld>
            <a:endParaRPr lang="en-US" dirty="0"/>
          </a:p>
        </p:txBody>
      </p:sp>
    </p:spTree>
    <p:extLst>
      <p:ext uri="{BB962C8B-B14F-4D97-AF65-F5344CB8AC3E}">
        <p14:creationId xmlns:p14="http://schemas.microsoft.com/office/powerpoint/2010/main" val="4117991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24</a:t>
            </a:fld>
            <a:endParaRPr lang="en-US" dirty="0"/>
          </a:p>
        </p:txBody>
      </p:sp>
    </p:spTree>
    <p:extLst>
      <p:ext uri="{BB962C8B-B14F-4D97-AF65-F5344CB8AC3E}">
        <p14:creationId xmlns:p14="http://schemas.microsoft.com/office/powerpoint/2010/main" val="2610388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eaLnBrk="1" hangingPunct="1"/>
            <a:r>
              <a:rPr lang="en-US" altLang="en-US" dirty="0">
                <a:cs typeface="Arial" panose="020B0604020202020204" pitchFamily="34" charset="0"/>
              </a:rPr>
              <a:t>Hazardous materials present great risks to your safety and health. For that reason:</a:t>
            </a:r>
          </a:p>
          <a:p>
            <a:pPr marL="171450" indent="-171450" eaLnBrk="1" hangingPunct="1">
              <a:buFont typeface="Arial" panose="020B0604020202020204" pitchFamily="34" charset="0"/>
              <a:buChar char="•"/>
            </a:pPr>
            <a:r>
              <a:rPr lang="en-US" altLang="en-US" dirty="0">
                <a:cs typeface="Arial" panose="020B0604020202020204" pitchFamily="34" charset="0"/>
              </a:rPr>
              <a:t>You have a right to know what materials are used in this workplace and what hazards they present.</a:t>
            </a:r>
          </a:p>
          <a:p>
            <a:pPr marL="171450" indent="-171450" eaLnBrk="1" hangingPunct="1">
              <a:buFont typeface="Arial" panose="020B0604020202020204" pitchFamily="34" charset="0"/>
              <a:buChar char="•"/>
            </a:pPr>
            <a:r>
              <a:rPr lang="en-US" altLang="en-US" dirty="0">
                <a:cs typeface="Arial" panose="020B0604020202020204" pitchFamily="34" charset="0"/>
              </a:rPr>
              <a:t>We keep a list of hazardous materials used in our facility. Ask your supervisor to see it at any time.</a:t>
            </a:r>
          </a:p>
          <a:p>
            <a:pPr marL="171450" indent="-171450" eaLnBrk="1" hangingPunct="1">
              <a:buFont typeface="Arial" panose="020B0604020202020204" pitchFamily="34" charset="0"/>
              <a:buChar char="•"/>
            </a:pPr>
            <a:r>
              <a:rPr lang="en-US" altLang="en-US" dirty="0">
                <a:cs typeface="Arial" panose="020B0604020202020204" pitchFamily="34" charset="0"/>
              </a:rPr>
              <a:t>Container labels must all contain a variety of safety information, including the material’s identity, name and address of manufacturer or importer and specific hazards including the degree of hazard.</a:t>
            </a:r>
          </a:p>
          <a:p>
            <a:pPr marL="171450" indent="-171450" eaLnBrk="1" hangingPunct="1">
              <a:buFont typeface="Arial" panose="020B0604020202020204" pitchFamily="34" charset="0"/>
              <a:buChar char="•"/>
            </a:pPr>
            <a:r>
              <a:rPr lang="en-US" altLang="en-US" dirty="0">
                <a:cs typeface="Arial" panose="020B0604020202020204" pitchFamily="34" charset="0"/>
              </a:rPr>
              <a:t>We also keep safety data sheets for every chemical used in our facility. You can access them at any time. Safety data sheets contain even more safety details. You are required to read the label and the safety data sheets before using any chemical in our facility.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Make sure you know where to access our facility’s hazardous materials list and safety data sheets. Also, make sure you know how to read labels and safety data sheets.</a:t>
            </a:r>
          </a:p>
          <a:p>
            <a:pPr eaLnBrk="1" hangingPunct="1">
              <a:lnSpc>
                <a:spcPct val="95000"/>
              </a:lnSpc>
              <a:spcBef>
                <a:spcPct val="25000"/>
              </a:spcBef>
            </a:pPr>
            <a:endParaRPr lang="en-US" altLang="en-US" i="1" dirty="0">
              <a:cs typeface="Arial" panose="020B0604020202020204" pitchFamily="34" charset="0"/>
            </a:endParaRPr>
          </a:p>
          <a:p>
            <a:pPr eaLnBrk="1" hangingPunct="1">
              <a:lnSpc>
                <a:spcPct val="95000"/>
              </a:lnSpc>
              <a:spcBef>
                <a:spcPct val="25000"/>
              </a:spcBef>
            </a:pPr>
            <a:r>
              <a:rPr lang="en-US" altLang="en-US" b="1" dirty="0">
                <a:cs typeface="Arial" panose="020B0604020202020204" pitchFamily="34" charset="0"/>
              </a:rPr>
              <a:t>Presenter notes</a:t>
            </a:r>
          </a:p>
          <a:p>
            <a:pPr eaLnBrk="1" hangingPunct="1">
              <a:lnSpc>
                <a:spcPct val="95000"/>
              </a:lnSpc>
              <a:spcBef>
                <a:spcPct val="25000"/>
              </a:spcBef>
            </a:pPr>
            <a:r>
              <a:rPr lang="en-US" altLang="en-US" dirty="0">
                <a:cs typeface="Arial" panose="020B0604020202020204" pitchFamily="34" charset="0"/>
              </a:rPr>
              <a:t>Tell participants where they can get your facility’s hazardous materials list. Tell participants where they can get safety data sheets for your facility’s hazardous materials. Bring a container and discuss the information on its label. Bring a safety data sheet and discuss its sections and the information it contains. Delete this slide if your facility does not have hazardous materials requirements.</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25</a:t>
            </a:fld>
            <a:endParaRPr lang="en-US" dirty="0"/>
          </a:p>
        </p:txBody>
      </p:sp>
    </p:spTree>
    <p:extLst>
      <p:ext uri="{BB962C8B-B14F-4D97-AF65-F5344CB8AC3E}">
        <p14:creationId xmlns:p14="http://schemas.microsoft.com/office/powerpoint/2010/main" val="47781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eaLnBrk="1" hangingPunct="1"/>
            <a:r>
              <a:rPr lang="en-US" altLang="en-US" dirty="0">
                <a:cs typeface="Arial" panose="020B0604020202020204" pitchFamily="34" charset="0"/>
              </a:rPr>
              <a:t>Some other things you need to know about hazardous materials:</a:t>
            </a:r>
          </a:p>
          <a:p>
            <a:pPr marL="171450" indent="-171450" eaLnBrk="1" hangingPunct="1">
              <a:buFont typeface="Arial" panose="020B0604020202020204" pitchFamily="34" charset="0"/>
              <a:buChar char="•"/>
            </a:pPr>
            <a:r>
              <a:rPr lang="en-US" altLang="en-US" dirty="0">
                <a:cs typeface="Arial" panose="020B0604020202020204" pitchFamily="34" charset="0"/>
              </a:rPr>
              <a:t>Ask your supervisor or the safety supervisor whenever you have questions about materials, container labels or safety data sheet information. </a:t>
            </a:r>
          </a:p>
          <a:p>
            <a:pPr marL="171450" indent="-171450" eaLnBrk="1" hangingPunct="1">
              <a:buFont typeface="Arial" panose="020B0604020202020204" pitchFamily="34" charset="0"/>
              <a:buChar char="•"/>
            </a:pPr>
            <a:r>
              <a:rPr lang="en-US" altLang="en-US" dirty="0">
                <a:cs typeface="Arial" panose="020B0604020202020204" pitchFamily="34" charset="0"/>
              </a:rPr>
              <a:t>Make sure you know whom to contact for your hazardous material questions and for reporting of spills and leaks.</a:t>
            </a:r>
          </a:p>
          <a:p>
            <a:pPr marL="171450" indent="-171450" eaLnBrk="1" hangingPunct="1">
              <a:buFont typeface="Arial" panose="020B0604020202020204" pitchFamily="34" charset="0"/>
              <a:buChar char="•"/>
            </a:pPr>
            <a:r>
              <a:rPr lang="en-US" altLang="en-US" dirty="0">
                <a:cs typeface="Arial" panose="020B0604020202020204" pitchFamily="34" charset="0"/>
              </a:rPr>
              <a:t>Report a spill immediately, but do not attempt to clean it up. Spills may be cleaned up only by trained personnel.</a:t>
            </a:r>
          </a:p>
          <a:p>
            <a:pPr marL="171450" indent="-171450" eaLnBrk="1" hangingPunct="1">
              <a:buFont typeface="Arial" panose="020B0604020202020204" pitchFamily="34" charset="0"/>
              <a:buChar char="•"/>
            </a:pPr>
            <a:r>
              <a:rPr lang="en-US" altLang="en-US" dirty="0">
                <a:cs typeface="Arial" panose="020B0604020202020204" pitchFamily="34" charset="0"/>
              </a:rPr>
              <a:t>OSHA has specific disposal requirements. You will receive training if you are going to work with these substances. If you are not trained in disposal, let authorized personnel take care of it. </a:t>
            </a:r>
          </a:p>
          <a:p>
            <a:pPr eaLnBrk="1" hangingPunct="1"/>
            <a:endParaRPr lang="en-US" altLang="en-US" i="1" dirty="0">
              <a:cs typeface="Arial" panose="020B0604020202020204" pitchFamily="34" charset="0"/>
            </a:endParaRPr>
          </a:p>
          <a:p>
            <a:pPr eaLnBrk="1" hangingPunct="1"/>
            <a:r>
              <a:rPr lang="en-US" altLang="en-US" b="1" dirty="0">
                <a:cs typeface="Arial" panose="020B0604020202020204" pitchFamily="34" charset="0"/>
              </a:rPr>
              <a:t>Presenter notes</a:t>
            </a:r>
          </a:p>
          <a:p>
            <a:pPr eaLnBrk="1" hangingPunct="1"/>
            <a:r>
              <a:rPr lang="en-US" altLang="en-US" dirty="0">
                <a:cs typeface="Arial" panose="020B0604020202020204" pitchFamily="34" charset="0"/>
              </a:rPr>
              <a:t>Give participants contact information for their questions. Tell participants to whom to report spills and who is authorized to clean them up. Tell participants who is authorized to dispose of materials. Delete this slide if your facility does not have hazardous material requirements.</a:t>
            </a:r>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26</a:t>
            </a:fld>
            <a:endParaRPr lang="en-US" dirty="0"/>
          </a:p>
        </p:txBody>
      </p:sp>
    </p:spTree>
    <p:extLst>
      <p:ext uri="{BB962C8B-B14F-4D97-AF65-F5344CB8AC3E}">
        <p14:creationId xmlns:p14="http://schemas.microsoft.com/office/powerpoint/2010/main" val="388685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a:t>
            </a:r>
            <a:r>
              <a:rPr lang="en-US" sz="1200" b="0" i="1" dirty="0">
                <a:effectLst/>
                <a:ea typeface="Times New Roman" panose="02020603050405020304" pitchFamily="18" charset="0"/>
              </a:rPr>
              <a:t>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27</a:t>
            </a:fld>
            <a:endParaRPr lang="en-US" dirty="0"/>
          </a:p>
        </p:txBody>
      </p:sp>
    </p:spTree>
    <p:extLst>
      <p:ext uri="{BB962C8B-B14F-4D97-AF65-F5344CB8AC3E}">
        <p14:creationId xmlns:p14="http://schemas.microsoft.com/office/powerpoint/2010/main" val="1020362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Provide employee with information on where safety data sheets are located within the facility</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28</a:t>
            </a:fld>
            <a:endParaRPr lang="en-US" dirty="0"/>
          </a:p>
        </p:txBody>
      </p:sp>
    </p:spTree>
    <p:extLst>
      <p:ext uri="{BB962C8B-B14F-4D97-AF65-F5344CB8AC3E}">
        <p14:creationId xmlns:p14="http://schemas.microsoft.com/office/powerpoint/2010/main" val="1679090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eaLnBrk="1" hangingPunct="1"/>
            <a:r>
              <a:rPr lang="en-US" altLang="en-US" dirty="0">
                <a:cs typeface="Arial" panose="020B0604020202020204" pitchFamily="34" charset="0"/>
              </a:rPr>
              <a:t>Housekeeping is a vital part of our safety program, because good housekeeping greatly reduces hazards. Here’s how to clean house:</a:t>
            </a:r>
          </a:p>
          <a:p>
            <a:pPr marL="171450" indent="-171450" eaLnBrk="1" hangingPunct="1">
              <a:buFont typeface="Arial" panose="020B0604020202020204" pitchFamily="34" charset="0"/>
              <a:buChar char="•"/>
            </a:pPr>
            <a:r>
              <a:rPr lang="en-US" altLang="en-US" dirty="0">
                <a:cs typeface="Arial" panose="020B0604020202020204" pitchFamily="34" charset="0"/>
              </a:rPr>
              <a:t>Store all tools and materials in their places to help keep clear access to evacuation routes, emergency exits, firefighting equipment, first-aid stations and electrical panels.</a:t>
            </a:r>
          </a:p>
          <a:p>
            <a:pPr marL="171450" indent="-171450" eaLnBrk="1" hangingPunct="1">
              <a:buFont typeface="Arial" panose="020B0604020202020204" pitchFamily="34" charset="0"/>
              <a:buChar char="•"/>
            </a:pPr>
            <a:r>
              <a:rPr lang="en-US" altLang="en-US" dirty="0">
                <a:cs typeface="Arial" panose="020B0604020202020204" pitchFamily="34" charset="0"/>
              </a:rPr>
              <a:t>Keep walkways and stairwells clear to prevent slips, trips, and falls, back injuries and broken bones.</a:t>
            </a:r>
          </a:p>
          <a:p>
            <a:pPr marL="171450" indent="-171450" eaLnBrk="1" hangingPunct="1">
              <a:buFont typeface="Arial" panose="020B0604020202020204" pitchFamily="34" charset="0"/>
              <a:buChar char="•"/>
            </a:pPr>
            <a:r>
              <a:rPr lang="en-US" altLang="en-US" dirty="0">
                <a:cs typeface="Arial" panose="020B0604020202020204" pitchFamily="34" charset="0"/>
              </a:rPr>
              <a:t>Close drawers and doors to prevent tripping, bumping and scraping injuries.</a:t>
            </a:r>
            <a:endParaRPr lang="en-US" altLang="en-US" i="1" dirty="0">
              <a:cs typeface="Arial" panose="020B0604020202020204" pitchFamily="34" charset="0"/>
            </a:endParaRPr>
          </a:p>
          <a:p>
            <a:pPr marL="171450" indent="-171450" eaLnBrk="1" hangingPunct="1">
              <a:buFont typeface="Arial" panose="020B0604020202020204" pitchFamily="34" charset="0"/>
              <a:buChar char="•"/>
            </a:pPr>
            <a:r>
              <a:rPr lang="en-US" altLang="en-US" dirty="0">
                <a:cs typeface="Arial" panose="020B0604020202020204" pitchFamily="34" charset="0"/>
              </a:rPr>
              <a:t>Dispose of trash promptly and properly to prevent the accumulation of combustible materials, such as paper, cardboard and rags.</a:t>
            </a:r>
          </a:p>
          <a:p>
            <a:pPr marL="171450" indent="-171450" eaLnBrk="1" hangingPunct="1">
              <a:buFont typeface="Arial" panose="020B0604020202020204" pitchFamily="34" charset="0"/>
              <a:buChar char="•"/>
            </a:pPr>
            <a:r>
              <a:rPr lang="en-US" altLang="en-US" dirty="0">
                <a:cs typeface="Arial" panose="020B0604020202020204" pitchFamily="34" charset="0"/>
              </a:rPr>
              <a:t>Make sure you follow our facility’s specific housekeeping procedures.</a:t>
            </a:r>
          </a:p>
          <a:p>
            <a:pPr eaLnBrk="1" hangingPunct="1"/>
            <a:endParaRPr lang="en-US" altLang="en-US" b="1" dirty="0">
              <a:cs typeface="Arial" panose="020B0604020202020204" pitchFamily="34" charset="0"/>
            </a:endParaRPr>
          </a:p>
          <a:p>
            <a:pPr eaLnBrk="1" hangingPunct="1"/>
            <a:r>
              <a:rPr lang="en-US" altLang="en-US" b="1" dirty="0">
                <a:cs typeface="Arial" panose="020B0604020202020204" pitchFamily="34" charset="0"/>
              </a:rPr>
              <a:t>Presenter notes</a:t>
            </a:r>
            <a:r>
              <a:rPr lang="en-US" altLang="en-US" b="1" i="1" dirty="0">
                <a:cs typeface="Arial" panose="020B0604020202020204" pitchFamily="34" charset="0"/>
              </a:rPr>
              <a:t> </a:t>
            </a:r>
          </a:p>
          <a:p>
            <a:pPr eaLnBrk="1" hangingPunct="1"/>
            <a:r>
              <a:rPr lang="en-US" altLang="en-US" dirty="0">
                <a:cs typeface="Arial" panose="020B0604020202020204" pitchFamily="34" charset="0"/>
              </a:rPr>
              <a:t>Discuss site-specific housekeeping hazards at your workplace, such as wet-floor areas or high-traffic delivery areas where packages tend to accumulate in walkways.</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29</a:t>
            </a:fld>
            <a:endParaRPr lang="en-US" dirty="0"/>
          </a:p>
        </p:txBody>
      </p:sp>
    </p:spTree>
    <p:extLst>
      <p:ext uri="{BB962C8B-B14F-4D97-AF65-F5344CB8AC3E}">
        <p14:creationId xmlns:p14="http://schemas.microsoft.com/office/powerpoint/2010/main" val="409436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b="1" dirty="0">
                <a:cs typeface="Arial" panose="020B0604020202020204" pitchFamily="34" charset="0"/>
              </a:rPr>
              <a:t>Talking Points</a:t>
            </a:r>
          </a:p>
          <a:p>
            <a:pPr eaLnBrk="1" hangingPunct="1">
              <a:lnSpc>
                <a:spcPct val="90000"/>
              </a:lnSpc>
            </a:pPr>
            <a:r>
              <a:rPr lang="en-US" altLang="en-US" dirty="0">
                <a:cs typeface="Arial" panose="020B0604020202020204" pitchFamily="34" charset="0"/>
              </a:rPr>
              <a:t>You play an important role in the safety of this workplace.</a:t>
            </a:r>
          </a:p>
          <a:p>
            <a:pPr eaLnBrk="1" hangingPunct="1">
              <a:lnSpc>
                <a:spcPct val="90000"/>
              </a:lnSpc>
            </a:pPr>
            <a:endParaRPr lang="en-US" altLang="en-US" dirty="0">
              <a:cs typeface="Arial" panose="020B0604020202020204" pitchFamily="34" charset="0"/>
            </a:endParaRPr>
          </a:p>
          <a:p>
            <a:pPr eaLnBrk="1" hangingPunct="1">
              <a:lnSpc>
                <a:spcPct val="90000"/>
              </a:lnSpc>
            </a:pPr>
            <a:r>
              <a:rPr lang="en-US" altLang="en-US" dirty="0">
                <a:cs typeface="Arial" panose="020B0604020202020204" pitchFamily="34" charset="0"/>
              </a:rPr>
              <a:t>The goal of our safety policy is to ensure an accident-free workplace.</a:t>
            </a:r>
          </a:p>
          <a:p>
            <a:pPr eaLnBrk="1" hangingPunct="1">
              <a:lnSpc>
                <a:spcPct val="90000"/>
              </a:lnSpc>
            </a:pPr>
            <a:endParaRPr lang="en-US" altLang="en-US" dirty="0">
              <a:cs typeface="Arial" panose="020B0604020202020204" pitchFamily="34" charset="0"/>
            </a:endParaRPr>
          </a:p>
          <a:p>
            <a:pPr eaLnBrk="1" hangingPunct="1">
              <a:lnSpc>
                <a:spcPct val="90000"/>
              </a:lnSpc>
            </a:pPr>
            <a:r>
              <a:rPr lang="en-US" altLang="en-US" dirty="0">
                <a:cs typeface="Arial" panose="020B0604020202020204" pitchFamily="34" charset="0"/>
              </a:rPr>
              <a:t>To achieve this goal, we need you to:</a:t>
            </a:r>
          </a:p>
          <a:p>
            <a:pPr marL="171450" indent="-171450" eaLnBrk="1" hangingPunct="1">
              <a:lnSpc>
                <a:spcPct val="90000"/>
              </a:lnSpc>
              <a:buFont typeface="Arial" panose="020B0604020202020204" pitchFamily="34" charset="0"/>
              <a:buChar char="•"/>
            </a:pPr>
            <a:r>
              <a:rPr lang="en-US" altLang="en-US" dirty="0">
                <a:cs typeface="Arial" panose="020B0604020202020204" pitchFamily="34" charset="0"/>
              </a:rPr>
              <a:t>Continue to participate in all required safety training sessions.</a:t>
            </a:r>
          </a:p>
          <a:p>
            <a:pPr marL="171450" indent="-171450" eaLnBrk="1" hangingPunct="1">
              <a:lnSpc>
                <a:spcPct val="90000"/>
              </a:lnSpc>
              <a:buFont typeface="Arial" panose="020B0604020202020204" pitchFamily="34" charset="0"/>
              <a:buChar char="•"/>
            </a:pPr>
            <a:r>
              <a:rPr lang="en-US" altLang="en-US" dirty="0">
                <a:cs typeface="Arial" panose="020B0604020202020204" pitchFamily="34" charset="0"/>
              </a:rPr>
              <a:t>Report any hazards and unsafe conditions you see. Report any incidents and near misses that occur. We need to know about problems, so that we can investigate their causes and make necessary changes. </a:t>
            </a:r>
          </a:p>
          <a:p>
            <a:pPr marL="171450" indent="-171450" eaLnBrk="1" hangingPunct="1">
              <a:lnSpc>
                <a:spcPct val="90000"/>
              </a:lnSpc>
              <a:buFont typeface="Arial" panose="020B0604020202020204" pitchFamily="34" charset="0"/>
              <a:buChar char="•"/>
            </a:pPr>
            <a:r>
              <a:rPr lang="en-US" altLang="en-US" dirty="0">
                <a:cs typeface="Arial" panose="020B0604020202020204" pitchFamily="34" charset="0"/>
              </a:rPr>
              <a:t>Remember that you play a big role in the successful implementation of safety in our organization. Always keep a safety attitude and encourage others to also.</a:t>
            </a:r>
            <a:endParaRPr lang="en-US" altLang="en-US" i="1" dirty="0">
              <a:cs typeface="Arial" panose="020B0604020202020204" pitchFamily="34" charset="0"/>
            </a:endParaRPr>
          </a:p>
          <a:p>
            <a:pPr marL="171450" indent="-171450" eaLnBrk="1" hangingPunct="1">
              <a:lnSpc>
                <a:spcPct val="90000"/>
              </a:lnSpc>
              <a:buFont typeface="Arial" panose="020B0604020202020204" pitchFamily="34" charset="0"/>
              <a:buChar char="•"/>
            </a:pPr>
            <a:r>
              <a:rPr lang="en-US" altLang="en-US" dirty="0">
                <a:cs typeface="Arial" panose="020B0604020202020204" pitchFamily="34" charset="0"/>
              </a:rPr>
              <a:t>Ask your supervisor for help any time you are not sure how to proceed safely.</a:t>
            </a:r>
          </a:p>
          <a:p>
            <a:pPr marL="171450" indent="-171450" eaLnBrk="1" hangingPunct="1">
              <a:lnSpc>
                <a:spcPct val="90000"/>
              </a:lnSpc>
              <a:buFont typeface="Arial" panose="020B0604020202020204" pitchFamily="34" charset="0"/>
              <a:buChar char="•"/>
            </a:pPr>
            <a:r>
              <a:rPr lang="en-US" altLang="en-US" dirty="0">
                <a:cs typeface="Arial" panose="020B0604020202020204" pitchFamily="34" charset="0"/>
              </a:rPr>
              <a:t>Make sure you’re familiar with your facility’s written safety policy. Know where to obtain and how to fill out hazard or accident report forms.</a:t>
            </a:r>
          </a:p>
          <a:p>
            <a:pPr eaLnBrk="1" hangingPunct="1">
              <a:lnSpc>
                <a:spcPct val="90000"/>
              </a:lnSpc>
              <a:spcBef>
                <a:spcPct val="20000"/>
              </a:spcBef>
            </a:pPr>
            <a:endParaRPr lang="en-US" altLang="en-US" b="1" dirty="0">
              <a:cs typeface="Arial" panose="020B0604020202020204" pitchFamily="34" charset="0"/>
            </a:endParaRPr>
          </a:p>
          <a:p>
            <a:pPr eaLnBrk="1" hangingPunct="1">
              <a:lnSpc>
                <a:spcPct val="90000"/>
              </a:lnSpc>
              <a:spcBef>
                <a:spcPct val="20000"/>
              </a:spcBef>
            </a:pPr>
            <a:r>
              <a:rPr lang="en-US" altLang="en-US" b="1" dirty="0">
                <a:cs typeface="Arial" panose="020B0604020202020204" pitchFamily="34" charset="0"/>
              </a:rPr>
              <a:t>Presenter Notes</a:t>
            </a:r>
          </a:p>
          <a:p>
            <a:pPr eaLnBrk="1" hangingPunct="1">
              <a:lnSpc>
                <a:spcPct val="90000"/>
              </a:lnSpc>
              <a:spcBef>
                <a:spcPct val="20000"/>
              </a:spcBef>
            </a:pPr>
            <a:r>
              <a:rPr lang="en-US" altLang="en-US" i="1" dirty="0">
                <a:cs typeface="Arial" panose="020B0604020202020204" pitchFamily="34" charset="0"/>
              </a:rPr>
              <a:t>Describe your organization’s written safety policy. Hand out the policy or refer to it in the employee manual. Describe your company’s safety record. Emphasize improvements in reducing accidents and ongoing efforts to make the workplace safer. Hand out or refer to your organization’s hazard report and accident report forms.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3</a:t>
            </a:fld>
            <a:endParaRPr lang="en-US" dirty="0"/>
          </a:p>
        </p:txBody>
      </p:sp>
    </p:spTree>
    <p:extLst>
      <p:ext uri="{BB962C8B-B14F-4D97-AF65-F5344CB8AC3E}">
        <p14:creationId xmlns:p14="http://schemas.microsoft.com/office/powerpoint/2010/main" val="1889099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30</a:t>
            </a:fld>
            <a:endParaRPr lang="en-US" dirty="0"/>
          </a:p>
        </p:txBody>
      </p:sp>
    </p:spTree>
    <p:extLst>
      <p:ext uri="{BB962C8B-B14F-4D97-AF65-F5344CB8AC3E}">
        <p14:creationId xmlns:p14="http://schemas.microsoft.com/office/powerpoint/2010/main" val="735316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Presenter Notes</a:t>
            </a:r>
          </a:p>
          <a:p>
            <a:pPr eaLnBrk="1" hangingPunct="1"/>
            <a:r>
              <a:rPr lang="en-US" altLang="en-US" i="1" dirty="0">
                <a:cs typeface="Arial" panose="020B0604020202020204" pitchFamily="34" charset="0"/>
              </a:rPr>
              <a:t>Modify this slide to describe slip, trip or fall hazards at your facility. Ask trainees to describe their own experiences with slip, trip and fall hazards. Have them identify specific hazards that they are aware of.</a:t>
            </a:r>
            <a:endParaRPr lang="en-US" altLang="en-US"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31</a:t>
            </a:fld>
            <a:endParaRPr lang="en-US" dirty="0"/>
          </a:p>
        </p:txBody>
      </p:sp>
    </p:spTree>
    <p:extLst>
      <p:ext uri="{BB962C8B-B14F-4D97-AF65-F5344CB8AC3E}">
        <p14:creationId xmlns:p14="http://schemas.microsoft.com/office/powerpoint/2010/main" val="2472261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a:t>
            </a:r>
            <a:r>
              <a:rPr lang="en-US" sz="1200" b="0" i="1" dirty="0">
                <a:effectLst/>
                <a:ea typeface="Times New Roman" panose="02020603050405020304" pitchFamily="18" charset="0"/>
              </a:rPr>
              <a:t> 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A2F1BBF3-8943-4605-A2CE-467AD98B3FCF}" type="slidenum">
              <a:rPr lang="en-US" smtClean="0"/>
              <a:t>32</a:t>
            </a:fld>
            <a:endParaRPr lang="en-US" dirty="0"/>
          </a:p>
        </p:txBody>
      </p:sp>
    </p:spTree>
    <p:extLst>
      <p:ext uri="{BB962C8B-B14F-4D97-AF65-F5344CB8AC3E}">
        <p14:creationId xmlns:p14="http://schemas.microsoft.com/office/powerpoint/2010/main" val="3715134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eaLnBrk="1" hangingPunct="1"/>
            <a:r>
              <a:rPr lang="en-US" altLang="en-US" dirty="0">
                <a:cs typeface="Arial" panose="020B0604020202020204" pitchFamily="34" charset="0"/>
              </a:rPr>
              <a:t>Thousands of accidents occur each year in commercial motor vehicles</a:t>
            </a:r>
            <a:r>
              <a:rPr lang="en-US" altLang="en-US" dirty="0">
                <a:cs typeface="Times New Roman" panose="02020603050405020304" pitchFamily="18" charset="0"/>
              </a:rPr>
              <a:t>—and in noncommercial vehicles used in the workplace. </a:t>
            </a:r>
            <a:r>
              <a:rPr lang="en-US" altLang="en-US" dirty="0">
                <a:cs typeface="Arial" panose="020B0604020202020204" pitchFamily="34" charset="0"/>
              </a:rPr>
              <a:t>Here are some general points you should remember about defensive driving:</a:t>
            </a:r>
          </a:p>
          <a:p>
            <a:pPr marL="171450" indent="-171450" eaLnBrk="1" hangingPunct="1">
              <a:buFont typeface="Arial" panose="020B0604020202020204" pitchFamily="34" charset="0"/>
              <a:buChar char="•"/>
            </a:pPr>
            <a:r>
              <a:rPr lang="en-US" altLang="en-US" dirty="0">
                <a:cs typeface="Arial" panose="020B0604020202020204" pitchFamily="34" charset="0"/>
              </a:rPr>
              <a:t>Inspect and maintain your vehicle.</a:t>
            </a:r>
          </a:p>
          <a:p>
            <a:pPr marL="171450" indent="-171450" eaLnBrk="1" hangingPunct="1">
              <a:buFont typeface="Arial" panose="020B0604020202020204" pitchFamily="34" charset="0"/>
              <a:buChar char="•"/>
            </a:pPr>
            <a:r>
              <a:rPr lang="en-US" altLang="en-US" dirty="0">
                <a:cs typeface="Arial" panose="020B0604020202020204" pitchFamily="34" charset="0"/>
              </a:rPr>
              <a:t>Know driving hazards and dangerous conditions.</a:t>
            </a:r>
          </a:p>
          <a:p>
            <a:pPr marL="171450" indent="-171450" eaLnBrk="1" hangingPunct="1">
              <a:buFont typeface="Arial" panose="020B0604020202020204" pitchFamily="34" charset="0"/>
              <a:buChar char="•"/>
            </a:pPr>
            <a:r>
              <a:rPr lang="en-US" altLang="en-US" dirty="0">
                <a:cs typeface="Arial" panose="020B0604020202020204" pitchFamily="34" charset="0"/>
              </a:rPr>
              <a:t>Back into parking spots</a:t>
            </a:r>
            <a:r>
              <a:rPr lang="en-US" altLang="en-US" dirty="0">
                <a:cs typeface="Times New Roman" panose="02020603050405020304" pitchFamily="18" charset="0"/>
              </a:rPr>
              <a:t>—it’s safer than backing out.</a:t>
            </a:r>
            <a:endParaRPr lang="en-US" altLang="en-US" dirty="0">
              <a:cs typeface="Arial" panose="020B0604020202020204" pitchFamily="34" charset="0"/>
            </a:endParaRPr>
          </a:p>
          <a:p>
            <a:pPr marL="171450" indent="-171450" eaLnBrk="1" hangingPunct="1">
              <a:buFont typeface="Arial" panose="020B0604020202020204" pitchFamily="34" charset="0"/>
              <a:buChar char="•"/>
            </a:pPr>
            <a:r>
              <a:rPr lang="en-US" altLang="en-US" dirty="0">
                <a:cs typeface="Arial" panose="020B0604020202020204" pitchFamily="34" charset="0"/>
              </a:rPr>
              <a:t>Wear your seat belt.</a:t>
            </a:r>
          </a:p>
          <a:p>
            <a:pPr marL="171450" indent="-171450" eaLnBrk="1" hangingPunct="1">
              <a:buFont typeface="Arial" panose="020B0604020202020204" pitchFamily="34" charset="0"/>
              <a:buChar char="•"/>
            </a:pPr>
            <a:r>
              <a:rPr lang="en-US" altLang="en-US" dirty="0">
                <a:cs typeface="Arial" panose="020B0604020202020204" pitchFamily="34" charset="0"/>
              </a:rPr>
              <a:t>Follow safe driving practices in all driving conditions.</a:t>
            </a:r>
          </a:p>
          <a:p>
            <a:pPr marL="171450" indent="-171450" eaLnBrk="1" hangingPunct="1">
              <a:buFont typeface="Arial" panose="020B0604020202020204" pitchFamily="34" charset="0"/>
              <a:buChar char="•"/>
            </a:pPr>
            <a:r>
              <a:rPr lang="en-US" altLang="en-US" dirty="0">
                <a:cs typeface="Arial" panose="020B0604020202020204" pitchFamily="34" charset="0"/>
              </a:rPr>
              <a:t>Keep your lights on when necessary and use turn signals.</a:t>
            </a:r>
            <a:endParaRPr lang="en-US" altLang="en-US" i="1" dirty="0">
              <a:cs typeface="Arial" panose="020B0604020202020204" pitchFamily="34" charset="0"/>
            </a:endParaRPr>
          </a:p>
          <a:p>
            <a:pPr marL="171450" indent="-171450" eaLnBrk="1" hangingPunct="1">
              <a:buFont typeface="Arial" panose="020B0604020202020204" pitchFamily="34" charset="0"/>
              <a:buChar char="•"/>
            </a:pPr>
            <a:r>
              <a:rPr lang="en-US" altLang="en-US" dirty="0">
                <a:cs typeface="Arial" panose="020B0604020202020204" pitchFamily="34" charset="0"/>
              </a:rPr>
              <a:t>Know how to respond to emergencies.</a:t>
            </a:r>
          </a:p>
          <a:p>
            <a:pPr marL="171450" indent="-171450" eaLnBrk="1" hangingPunct="1">
              <a:buFont typeface="Arial" panose="020B0604020202020204" pitchFamily="34" charset="0"/>
              <a:buChar char="•"/>
            </a:pPr>
            <a:r>
              <a:rPr lang="en-US" altLang="en-US" dirty="0">
                <a:cs typeface="Arial" panose="020B0604020202020204" pitchFamily="34" charset="0"/>
              </a:rPr>
              <a:t>No texting while driving.</a:t>
            </a:r>
          </a:p>
          <a:p>
            <a:pPr eaLnBrk="1" hangingPunct="1"/>
            <a:endParaRPr lang="en-US" altLang="en-US"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33</a:t>
            </a:fld>
            <a:endParaRPr lang="en-US" dirty="0"/>
          </a:p>
        </p:txBody>
      </p:sp>
    </p:spTree>
    <p:extLst>
      <p:ext uri="{BB962C8B-B14F-4D97-AF65-F5344CB8AC3E}">
        <p14:creationId xmlns:p14="http://schemas.microsoft.com/office/powerpoint/2010/main" val="3954068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a:t>Talking points</a:t>
            </a:r>
          </a:p>
          <a:p>
            <a:pPr eaLnBrk="1" hangingPunct="1">
              <a:defRPr/>
            </a:pPr>
            <a:r>
              <a:rPr lang="en-US" altLang="en-US" dirty="0"/>
              <a:t>Here are common electrical hazards, along with the steps you can take to prevent them.</a:t>
            </a:r>
          </a:p>
          <a:p>
            <a:pPr eaLnBrk="1" hangingPunct="1">
              <a:defRPr/>
            </a:pPr>
            <a:endParaRPr lang="en-US" altLang="en-US" dirty="0"/>
          </a:p>
          <a:p>
            <a:pPr marL="171450" indent="-171450" eaLnBrk="1" hangingPunct="1">
              <a:buFont typeface="Arial" panose="020B0604020202020204" pitchFamily="34" charset="0"/>
              <a:buChar char="•"/>
              <a:defRPr/>
            </a:pPr>
            <a:r>
              <a:rPr lang="en-US" altLang="en-US" dirty="0"/>
              <a:t>Electrical hazards include: Overloaded outlets, frayed wires or cords, malfunctioning equipment and extension cords that aren’t rated for the equipment load. Don’t use any of these items and report problems to your supervisor.</a:t>
            </a:r>
          </a:p>
          <a:p>
            <a:pPr eaLnBrk="1" hangingPunct="1">
              <a:defRPr/>
            </a:pPr>
            <a:endParaRPr lang="en-US" altLang="en-US" dirty="0"/>
          </a:p>
          <a:p>
            <a:pPr eaLnBrk="1" hangingPunct="1">
              <a:defRPr/>
            </a:pPr>
            <a:r>
              <a:rPr lang="en-US" altLang="en-US" dirty="0"/>
              <a:t>Make sure you know the specific electrical hazards in our facility and what you can do to prevent injuries.</a:t>
            </a:r>
          </a:p>
          <a:p>
            <a:pPr eaLnBrk="1" hangingPunct="1">
              <a:defRPr/>
            </a:pPr>
            <a:endParaRPr lang="en-US" altLang="en-US" i="1" dirty="0"/>
          </a:p>
          <a:p>
            <a:pPr eaLnBrk="1" hangingPunct="1">
              <a:defRPr/>
            </a:pPr>
            <a:r>
              <a:rPr lang="en-US" altLang="en-US" b="1" dirty="0"/>
              <a:t>Presenter notes</a:t>
            </a:r>
          </a:p>
          <a:p>
            <a:pPr eaLnBrk="1" hangingPunct="1">
              <a:defRPr/>
            </a:pPr>
            <a:r>
              <a:rPr lang="en-US" altLang="en-US" dirty="0"/>
              <a:t>Modify this slide to describe the electrical hazards that are present in your facility.</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34</a:t>
            </a:fld>
            <a:endParaRPr lang="en-US" dirty="0"/>
          </a:p>
        </p:txBody>
      </p:sp>
    </p:spTree>
    <p:extLst>
      <p:ext uri="{BB962C8B-B14F-4D97-AF65-F5344CB8AC3E}">
        <p14:creationId xmlns:p14="http://schemas.microsoft.com/office/powerpoint/2010/main" val="2207830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35</a:t>
            </a:fld>
            <a:endParaRPr lang="en-US" dirty="0"/>
          </a:p>
        </p:txBody>
      </p:sp>
    </p:spTree>
    <p:extLst>
      <p:ext uri="{BB962C8B-B14F-4D97-AF65-F5344CB8AC3E}">
        <p14:creationId xmlns:p14="http://schemas.microsoft.com/office/powerpoint/2010/main" val="962204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a:t>Talking points</a:t>
            </a:r>
          </a:p>
          <a:p>
            <a:pPr eaLnBrk="1" hangingPunct="1">
              <a:defRPr/>
            </a:pPr>
            <a:r>
              <a:rPr lang="en-US" altLang="en-US" dirty="0"/>
              <a:t>Here are common fire hazards, along with the steps you can take to prevent them.</a:t>
            </a:r>
          </a:p>
          <a:p>
            <a:pPr eaLnBrk="1" hangingPunct="1">
              <a:defRPr/>
            </a:pPr>
            <a:endParaRPr lang="en-US" altLang="en-US" dirty="0"/>
          </a:p>
          <a:p>
            <a:pPr eaLnBrk="1" hangingPunct="1">
              <a:defRPr/>
            </a:pPr>
            <a:r>
              <a:rPr lang="en-US" altLang="en-US" dirty="0"/>
              <a:t>To avoid office hazards, promptly dispose of paper and cardboard and keep these items away from hot equipment such as copiers, printers and space heaters. Do not smoke in “No Smoking” areas.</a:t>
            </a:r>
          </a:p>
          <a:p>
            <a:pPr marL="171450" indent="-171450" eaLnBrk="1" hangingPunct="1">
              <a:buFont typeface="Arial" panose="020B0604020202020204" pitchFamily="34" charset="0"/>
              <a:buChar char="•"/>
              <a:defRPr/>
            </a:pPr>
            <a:r>
              <a:rPr lang="en-US" altLang="en-US" dirty="0"/>
              <a:t>Electrical hazards include: Overloaded outlets, frayed wires or cords, malfunctioning equipment and extension cords that aren’t rated for the equipment load. Don’t use any of these items and report problems to your supervisor.</a:t>
            </a:r>
          </a:p>
          <a:p>
            <a:pPr marL="171450" indent="-171450" eaLnBrk="1" hangingPunct="1">
              <a:buFont typeface="Arial" panose="020B0604020202020204" pitchFamily="34" charset="0"/>
              <a:buChar char="•"/>
              <a:defRPr/>
            </a:pPr>
            <a:r>
              <a:rPr lang="en-US" altLang="en-US" dirty="0"/>
              <a:t>Material hazards include: Flammable liquids, such as oil, gas, kerosene; many solvents and waste paper. Compressed flammable gases have flashpoints below room temperatures. You will receive specific training if you handle or work around any of these materials.</a:t>
            </a:r>
          </a:p>
          <a:p>
            <a:pPr eaLnBrk="1" hangingPunct="1">
              <a:defRPr/>
            </a:pPr>
            <a:endParaRPr lang="en-US" altLang="en-US" dirty="0"/>
          </a:p>
          <a:p>
            <a:pPr eaLnBrk="1" hangingPunct="1">
              <a:defRPr/>
            </a:pPr>
            <a:r>
              <a:rPr lang="en-US" altLang="en-US" dirty="0"/>
              <a:t>Make sure you know the specific fire hazards in our facility and what you can do to prevent fires.</a:t>
            </a:r>
          </a:p>
          <a:p>
            <a:pPr eaLnBrk="1" hangingPunct="1">
              <a:defRPr/>
            </a:pPr>
            <a:endParaRPr lang="en-US" altLang="en-US" i="1" dirty="0"/>
          </a:p>
          <a:p>
            <a:pPr eaLnBrk="1" hangingPunct="1">
              <a:defRPr/>
            </a:pPr>
            <a:r>
              <a:rPr lang="en-US" altLang="en-US" b="1" dirty="0"/>
              <a:t>Presenter notes</a:t>
            </a:r>
          </a:p>
          <a:p>
            <a:pPr eaLnBrk="1" hangingPunct="1">
              <a:defRPr/>
            </a:pPr>
            <a:r>
              <a:rPr lang="en-US" altLang="en-US" dirty="0"/>
              <a:t>Modify this slide to describe the fire hazards that are present in your facility.</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36</a:t>
            </a:fld>
            <a:endParaRPr lang="en-US" dirty="0"/>
          </a:p>
        </p:txBody>
      </p:sp>
    </p:spTree>
    <p:extLst>
      <p:ext uri="{BB962C8B-B14F-4D97-AF65-F5344CB8AC3E}">
        <p14:creationId xmlns:p14="http://schemas.microsoft.com/office/powerpoint/2010/main" val="2207830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cs typeface="Arial" panose="020B0604020202020204" pitchFamily="34" charset="0"/>
              </a:rPr>
              <a:t>Talking points</a:t>
            </a:r>
          </a:p>
          <a:p>
            <a:pPr eaLnBrk="1" hangingPunct="1"/>
            <a:r>
              <a:rPr lang="en-US" altLang="en-US" dirty="0">
                <a:cs typeface="Arial" panose="020B0604020202020204" pitchFamily="34" charset="0"/>
              </a:rPr>
              <a:t>If you are trained and authorized to use a fire extinguisher, take these steps to respond to fires:</a:t>
            </a:r>
          </a:p>
          <a:p>
            <a:pPr marL="171450" indent="-171450" eaLnBrk="1" hangingPunct="1">
              <a:buFont typeface="Arial" panose="020B0604020202020204" pitchFamily="34" charset="0"/>
              <a:buChar char="•"/>
            </a:pPr>
            <a:r>
              <a:rPr lang="en-US" altLang="en-US" dirty="0">
                <a:cs typeface="Arial" panose="020B0604020202020204" pitchFamily="34" charset="0"/>
              </a:rPr>
              <a:t>Make sure you know where the nearest fire extinguisher is to your work area at all times. Note the location of extinguishers whenever you work in a new area, even if only temporarily.</a:t>
            </a:r>
          </a:p>
          <a:p>
            <a:pPr marL="171450" indent="-171450" eaLnBrk="1" hangingPunct="1">
              <a:buFont typeface="Arial" panose="020B0604020202020204" pitchFamily="34" charset="0"/>
              <a:buChar char="•"/>
            </a:pPr>
            <a:r>
              <a:rPr lang="en-US" altLang="en-US" dirty="0">
                <a:cs typeface="Arial" panose="020B0604020202020204" pitchFamily="34" charset="0"/>
              </a:rPr>
              <a:t>Be sure the extinguisher is designed to fight the type of fire you have. For example, only certain extinguishers can be used for electrical fires. Check the label to be sure.</a:t>
            </a:r>
          </a:p>
          <a:p>
            <a:pPr marL="171450" indent="-171450" eaLnBrk="1" hangingPunct="1">
              <a:buFont typeface="Arial" panose="020B0604020202020204" pitchFamily="34" charset="0"/>
              <a:buChar char="•"/>
            </a:pPr>
            <a:r>
              <a:rPr lang="en-US" altLang="en-US" dirty="0">
                <a:cs typeface="Arial" panose="020B0604020202020204" pitchFamily="34" charset="0"/>
              </a:rPr>
              <a:t>To use a fire extinguisher, remember the acronym “PASS.”</a:t>
            </a:r>
          </a:p>
          <a:p>
            <a:pPr marL="457200" lvl="2" eaLnBrk="1" hangingPunct="1"/>
            <a:r>
              <a:rPr lang="en-US" altLang="en-US" b="1" dirty="0">
                <a:cs typeface="Arial" panose="020B0604020202020204" pitchFamily="34" charset="0"/>
              </a:rPr>
              <a:t>P</a:t>
            </a:r>
            <a:r>
              <a:rPr lang="en-US" altLang="en-US" dirty="0">
                <a:cs typeface="Arial" panose="020B0604020202020204" pitchFamily="34" charset="0"/>
              </a:rPr>
              <a:t>ull the pin.</a:t>
            </a:r>
          </a:p>
          <a:p>
            <a:pPr marL="457200" lvl="2" eaLnBrk="1" hangingPunct="1"/>
            <a:r>
              <a:rPr lang="en-US" altLang="en-US" b="1" dirty="0">
                <a:cs typeface="Arial" panose="020B0604020202020204" pitchFamily="34" charset="0"/>
              </a:rPr>
              <a:t>A</a:t>
            </a:r>
            <a:r>
              <a:rPr lang="en-US" altLang="en-US" dirty="0">
                <a:cs typeface="Arial" panose="020B0604020202020204" pitchFamily="34" charset="0"/>
              </a:rPr>
              <a:t>im the hose at the base of the fire.</a:t>
            </a:r>
          </a:p>
          <a:p>
            <a:pPr marL="457200" lvl="2" eaLnBrk="1" hangingPunct="1"/>
            <a:r>
              <a:rPr lang="en-US" altLang="en-US" b="1" dirty="0">
                <a:cs typeface="Arial" panose="020B0604020202020204" pitchFamily="34" charset="0"/>
              </a:rPr>
              <a:t>S</a:t>
            </a:r>
            <a:r>
              <a:rPr lang="en-US" altLang="en-US" dirty="0">
                <a:cs typeface="Arial" panose="020B0604020202020204" pitchFamily="34" charset="0"/>
              </a:rPr>
              <a:t>queeze the trigger to release fire-retardant material.</a:t>
            </a:r>
            <a:endParaRPr lang="en-US" altLang="en-US" i="1" dirty="0">
              <a:cs typeface="Arial" panose="020B0604020202020204" pitchFamily="34" charset="0"/>
            </a:endParaRPr>
          </a:p>
          <a:p>
            <a:pPr marL="457200" lvl="2" eaLnBrk="1" hangingPunct="1"/>
            <a:r>
              <a:rPr lang="en-US" altLang="en-US" b="1" dirty="0">
                <a:cs typeface="Arial" panose="020B0604020202020204" pitchFamily="34" charset="0"/>
              </a:rPr>
              <a:t>S</a:t>
            </a:r>
            <a:r>
              <a:rPr lang="en-US" altLang="en-US" dirty="0">
                <a:cs typeface="Arial" panose="020B0604020202020204" pitchFamily="34" charset="0"/>
              </a:rPr>
              <a:t>weep the hose back and forth low across the fire.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Make sure you know how to use the fire extinguishers in our facility.</a:t>
            </a:r>
          </a:p>
          <a:p>
            <a:pPr eaLnBrk="1" hangingPunct="1"/>
            <a:endParaRPr lang="en-US" altLang="en-US" i="1" dirty="0">
              <a:cs typeface="Arial" panose="020B0604020202020204" pitchFamily="34" charset="0"/>
            </a:endParaRPr>
          </a:p>
          <a:p>
            <a:pPr eaLnBrk="1" hangingPunct="1"/>
            <a:r>
              <a:rPr lang="en-US" altLang="en-US" b="1" dirty="0">
                <a:cs typeface="Arial" panose="020B0604020202020204" pitchFamily="34" charset="0"/>
              </a:rPr>
              <a:t>Presenter notes</a:t>
            </a:r>
          </a:p>
          <a:p>
            <a:pPr eaLnBrk="1" hangingPunct="1"/>
            <a:r>
              <a:rPr lang="en-US" altLang="en-US" dirty="0">
                <a:cs typeface="Arial" panose="020B0604020202020204" pitchFamily="34" charset="0"/>
              </a:rPr>
              <a:t>If you took a tour before this session, remind participants where the fire extinguishers are located. If not, use a site map to point them out. Bring a fire extinguisher and demonstrate how to use it or ask a participant to come up and demonstrate it.</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37</a:t>
            </a:fld>
            <a:endParaRPr lang="en-US" dirty="0"/>
          </a:p>
        </p:txBody>
      </p:sp>
    </p:spTree>
    <p:extLst>
      <p:ext uri="{BB962C8B-B14F-4D97-AF65-F5344CB8AC3E}">
        <p14:creationId xmlns:p14="http://schemas.microsoft.com/office/powerpoint/2010/main" val="3258475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Arial" panose="020B0604020202020204" pitchFamily="34" charset="0"/>
                <a:ea typeface="Times New Roman" panose="02020603050405020304" pitchFamily="18" charset="0"/>
                <a:cs typeface="Arial" panose="020B0604020202020204" pitchFamily="34" charset="0"/>
              </a:rPr>
              <a:t>You will need your username and password </a:t>
            </a:r>
            <a:r>
              <a:rPr lang="en-US" sz="1200" b="0" i="1" dirty="0">
                <a:latin typeface="Arial" panose="020B0604020202020204" pitchFamily="34" charset="0"/>
                <a:ea typeface="Times New Roman" panose="02020603050405020304" pitchFamily="18" charset="0"/>
                <a:cs typeface="Arial" panose="020B0604020202020204" pitchFamily="34" charset="0"/>
              </a:rPr>
              <a:t>to access </a:t>
            </a:r>
            <a:r>
              <a:rPr lang="en-US" sz="1200" b="0" i="1" dirty="0">
                <a:effectLst/>
                <a:latin typeface="Arial" panose="020B0604020202020204" pitchFamily="34" charset="0"/>
                <a:ea typeface="Times New Roman" panose="02020603050405020304" pitchFamily="18" charset="0"/>
                <a:cs typeface="Arial" panose="020B0604020202020204" pitchFamily="34" charset="0"/>
              </a:rPr>
              <a:t>Summit’s online safety training videos, provided by </a:t>
            </a:r>
            <a:r>
              <a:rPr lang="en-US" sz="1200" b="0" i="1" dirty="0" err="1">
                <a:effectLst/>
                <a:latin typeface="Arial" panose="020B0604020202020204" pitchFamily="34" charset="0"/>
                <a:ea typeface="Times New Roman" panose="02020603050405020304" pitchFamily="18" charset="0"/>
                <a:cs typeface="Arial" panose="020B0604020202020204" pitchFamily="34" charset="0"/>
              </a:rPr>
              <a:t>Streamery</a:t>
            </a:r>
            <a:r>
              <a:rPr lang="en-US" sz="1200" b="0" i="1" dirty="0">
                <a:effectLst/>
                <a:latin typeface="Arial" panose="020B0604020202020204" pitchFamily="34" charset="0"/>
                <a:ea typeface="Times New Roman" panose="02020603050405020304" pitchFamily="18" charset="0"/>
                <a:cs typeface="Arial" panose="020B0604020202020204" pitchFamily="34" charset="0"/>
              </a:rPr>
              <a:t>.</a:t>
            </a:r>
            <a:r>
              <a:rPr lang="en-US" sz="1200" b="0" i="1" dirty="0">
                <a:effectLst/>
                <a:latin typeface="Calibri" panose="020F0502020204030204" pitchFamily="34" charset="0"/>
                <a:ea typeface="Times New Roman" panose="02020603050405020304" pitchFamily="18" charset="0"/>
              </a:rPr>
              <a:t> Visit our website </a:t>
            </a:r>
            <a:r>
              <a:rPr lang="en-US" sz="1200" b="0" i="1" dirty="0">
                <a:effectLst/>
                <a:ea typeface="Times New Roman" panose="02020603050405020304" pitchFamily="18" charset="0"/>
              </a:rPr>
              <a:t>to request login credentials.</a:t>
            </a:r>
            <a:endParaRPr lang="en-US" dirty="0"/>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38</a:t>
            </a:fld>
            <a:endParaRPr lang="en-US" dirty="0"/>
          </a:p>
        </p:txBody>
      </p:sp>
    </p:spTree>
    <p:extLst>
      <p:ext uri="{BB962C8B-B14F-4D97-AF65-F5344CB8AC3E}">
        <p14:creationId xmlns:p14="http://schemas.microsoft.com/office/powerpoint/2010/main" val="2796016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b="1" dirty="0"/>
              <a:t>Talking points</a:t>
            </a:r>
          </a:p>
          <a:p>
            <a:pPr eaLnBrk="1" hangingPunct="1">
              <a:defRPr/>
            </a:pPr>
            <a:r>
              <a:rPr lang="en-US" altLang="en-US" dirty="0"/>
              <a:t>There are several reasons we may need to evacuate our facility. In all cases, follow workplace evacuation procedures.</a:t>
            </a:r>
          </a:p>
          <a:p>
            <a:pPr marL="171450" indent="-171450" eaLnBrk="1" hangingPunct="1">
              <a:buFont typeface="Arial" panose="020B0604020202020204" pitchFamily="34" charset="0"/>
              <a:buChar char="•"/>
              <a:defRPr/>
            </a:pPr>
            <a:r>
              <a:rPr lang="en-US" altLang="en-US" dirty="0"/>
              <a:t>Recognize our evacuation signal.</a:t>
            </a:r>
          </a:p>
          <a:p>
            <a:pPr marL="171450" indent="-171450" eaLnBrk="1" hangingPunct="1">
              <a:buFont typeface="Arial" panose="020B0604020202020204" pitchFamily="34" charset="0"/>
              <a:buChar char="•"/>
              <a:defRPr/>
            </a:pPr>
            <a:r>
              <a:rPr lang="en-US" altLang="en-US" dirty="0"/>
              <a:t>Listen for special evacuation instructions.</a:t>
            </a:r>
          </a:p>
          <a:p>
            <a:pPr marL="171450" indent="-171450" eaLnBrk="1" hangingPunct="1">
              <a:buFont typeface="Arial" panose="020B0604020202020204" pitchFamily="34" charset="0"/>
              <a:buChar char="•"/>
              <a:defRPr/>
            </a:pPr>
            <a:r>
              <a:rPr lang="en-US" altLang="en-US" dirty="0"/>
              <a:t>Shut down equipment in your area with emergency stop controls.</a:t>
            </a:r>
          </a:p>
          <a:p>
            <a:pPr marL="171450" indent="-171450" eaLnBrk="1" hangingPunct="1">
              <a:buFont typeface="Arial" panose="020B0604020202020204" pitchFamily="34" charset="0"/>
              <a:buChar char="•"/>
              <a:defRPr/>
            </a:pPr>
            <a:r>
              <a:rPr lang="en-US" altLang="en-US" dirty="0"/>
              <a:t>Follow the nearest safe evacuation route. Avoid elevators. If your first exit route is full of smoke or otherwise obstructed, use the next nearest route.</a:t>
            </a:r>
            <a:endParaRPr lang="en-US" altLang="en-US" i="1" dirty="0"/>
          </a:p>
          <a:p>
            <a:pPr marL="171450" indent="-171450" eaLnBrk="1" hangingPunct="1">
              <a:buFont typeface="Arial" panose="020B0604020202020204" pitchFamily="34" charset="0"/>
              <a:buChar char="•"/>
              <a:defRPr/>
            </a:pPr>
            <a:r>
              <a:rPr lang="en-US" altLang="en-US" dirty="0"/>
              <a:t>Proceed immediately to the designated assembly area. Walk, don’t run. Report to the supervisor in charge when you arrive so that everyone can be accounted for in a quick and orderly manner. Do not leave the assembly area until told to do so.</a:t>
            </a:r>
          </a:p>
          <a:p>
            <a:pPr marL="114300" lvl="1" indent="0" eaLnBrk="1" hangingPunct="1">
              <a:lnSpc>
                <a:spcPct val="95000"/>
              </a:lnSpc>
              <a:spcBef>
                <a:spcPct val="25000"/>
              </a:spcBef>
              <a:buFontTx/>
              <a:buNone/>
              <a:defRPr/>
            </a:pPr>
            <a:endParaRPr lang="en-US" altLang="en-US" dirty="0">
              <a:solidFill>
                <a:srgbClr val="FF0000"/>
              </a:solidFill>
            </a:endParaRPr>
          </a:p>
          <a:p>
            <a:pPr indent="-118426" eaLnBrk="1" hangingPunct="1">
              <a:lnSpc>
                <a:spcPct val="95000"/>
              </a:lnSpc>
              <a:spcBef>
                <a:spcPct val="25000"/>
              </a:spcBef>
              <a:defRPr/>
            </a:pPr>
            <a:r>
              <a:rPr lang="en-US" altLang="en-US" dirty="0"/>
              <a:t>Know our evacuation plans. In our facility, where do we meet in case of an emergency, such as a tornado, fire or hurricane? </a:t>
            </a:r>
            <a:endParaRPr lang="en-US" altLang="en-US" b="1" dirty="0"/>
          </a:p>
          <a:p>
            <a:pPr indent="-118426" eaLnBrk="1" hangingPunct="1">
              <a:lnSpc>
                <a:spcPct val="95000"/>
              </a:lnSpc>
              <a:spcBef>
                <a:spcPct val="25000"/>
              </a:spcBef>
              <a:defRPr/>
            </a:pPr>
            <a:endParaRPr lang="en-US" altLang="en-US" b="1" dirty="0"/>
          </a:p>
          <a:p>
            <a:pPr indent="-118426" eaLnBrk="1" hangingPunct="1">
              <a:lnSpc>
                <a:spcPct val="95000"/>
              </a:lnSpc>
              <a:spcBef>
                <a:spcPct val="25000"/>
              </a:spcBef>
              <a:defRPr/>
            </a:pPr>
            <a:r>
              <a:rPr lang="en-US" altLang="en-US" b="1" dirty="0"/>
              <a:t>Presenter notes</a:t>
            </a:r>
          </a:p>
          <a:p>
            <a:pPr eaLnBrk="1" hangingPunct="1">
              <a:defRPr/>
            </a:pPr>
            <a:r>
              <a:rPr lang="en-US" altLang="en-US" dirty="0"/>
              <a:t>Modify this slide to give site-specific information on the exit routes and designated meeting places for every area of the facility. Describe the evacuation signal or combination of signals that your workplace uses. Hand out your organization’s written evacuation plan or refer to it in the employee manual.</a:t>
            </a:r>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40</a:t>
            </a:fld>
            <a:endParaRPr lang="en-US" dirty="0"/>
          </a:p>
        </p:txBody>
      </p:sp>
    </p:spTree>
    <p:extLst>
      <p:ext uri="{BB962C8B-B14F-4D97-AF65-F5344CB8AC3E}">
        <p14:creationId xmlns:p14="http://schemas.microsoft.com/office/powerpoint/2010/main" val="123202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hand tools.</a:t>
            </a:r>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4</a:t>
            </a:fld>
            <a:endParaRPr lang="en-US" dirty="0"/>
          </a:p>
        </p:txBody>
      </p:sp>
    </p:spTree>
    <p:extLst>
      <p:ext uri="{BB962C8B-B14F-4D97-AF65-F5344CB8AC3E}">
        <p14:creationId xmlns:p14="http://schemas.microsoft.com/office/powerpoint/2010/main" val="153511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Finally, prior to beginning your first day of work we will give you a tour of the facility and work areas to identify the items noted above.</a:t>
            </a:r>
          </a:p>
          <a:p>
            <a:endParaRPr lang="en-US" altLang="en-US"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41</a:t>
            </a:fld>
            <a:endParaRPr lang="en-US" dirty="0"/>
          </a:p>
        </p:txBody>
      </p:sp>
    </p:spTree>
    <p:extLst>
      <p:ext uri="{BB962C8B-B14F-4D97-AF65-F5344CB8AC3E}">
        <p14:creationId xmlns:p14="http://schemas.microsoft.com/office/powerpoint/2010/main" val="3796232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42</a:t>
            </a:fld>
            <a:endParaRPr lang="en-US" dirty="0"/>
          </a:p>
        </p:txBody>
      </p:sp>
    </p:spTree>
    <p:extLst>
      <p:ext uri="{BB962C8B-B14F-4D97-AF65-F5344CB8AC3E}">
        <p14:creationId xmlns:p14="http://schemas.microsoft.com/office/powerpoint/2010/main" val="2769965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This concludes our training session.</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43</a:t>
            </a:fld>
            <a:endParaRPr lang="en-US" dirty="0"/>
          </a:p>
        </p:txBody>
      </p:sp>
    </p:spTree>
    <p:extLst>
      <p:ext uri="{BB962C8B-B14F-4D97-AF65-F5344CB8AC3E}">
        <p14:creationId xmlns:p14="http://schemas.microsoft.com/office/powerpoint/2010/main" val="1391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You will need your username and password for Summit’s online safety training videos, provided by </a:t>
            </a:r>
            <a:r>
              <a:rPr lang="en-US" sz="1200" dirty="0" err="1">
                <a:effectLst/>
                <a:latin typeface="Segoe UI" panose="020B0502040204020203" pitchFamily="34" charset="0"/>
              </a:rPr>
              <a:t>Streamery</a:t>
            </a:r>
            <a:r>
              <a:rPr lang="en-US" sz="1200" dirty="0">
                <a:effectLst/>
                <a:latin typeface="Segoe UI" panose="020B0502040204020203" pitchFamily="34" charset="0"/>
              </a:rPr>
              <a:t>. Visit our website to request login credentials.</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5C0CFC-505B-46BA-9EFB-813BD52AAA5B}" type="slidenum">
              <a:rPr lang="en-US" smtClean="0"/>
              <a:t>5</a:t>
            </a:fld>
            <a:endParaRPr lang="en-US" dirty="0"/>
          </a:p>
        </p:txBody>
      </p:sp>
    </p:spTree>
    <p:extLst>
      <p:ext uri="{BB962C8B-B14F-4D97-AF65-F5344CB8AC3E}">
        <p14:creationId xmlns:p14="http://schemas.microsoft.com/office/powerpoint/2010/main" val="84126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hand tools.</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6</a:t>
            </a:fld>
            <a:endParaRPr lang="en-US" dirty="0"/>
          </a:p>
        </p:txBody>
      </p:sp>
    </p:spTree>
    <p:extLst>
      <p:ext uri="{BB962C8B-B14F-4D97-AF65-F5344CB8AC3E}">
        <p14:creationId xmlns:p14="http://schemas.microsoft.com/office/powerpoint/2010/main" val="106064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hand tools.</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7</a:t>
            </a:fld>
            <a:endParaRPr lang="en-US" dirty="0"/>
          </a:p>
        </p:txBody>
      </p:sp>
    </p:spTree>
    <p:extLst>
      <p:ext uri="{BB962C8B-B14F-4D97-AF65-F5344CB8AC3E}">
        <p14:creationId xmlns:p14="http://schemas.microsoft.com/office/powerpoint/2010/main" val="19183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hand tools.</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8</a:t>
            </a:fld>
            <a:endParaRPr lang="en-US" dirty="0"/>
          </a:p>
        </p:txBody>
      </p:sp>
    </p:spTree>
    <p:extLst>
      <p:ext uri="{BB962C8B-B14F-4D97-AF65-F5344CB8AC3E}">
        <p14:creationId xmlns:p14="http://schemas.microsoft.com/office/powerpoint/2010/main" val="36748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Discuss company-specific policies/rules regarding hand tools.</a:t>
            </a:r>
          </a:p>
          <a:p>
            <a:endParaRPr lang="en-US" dirty="0"/>
          </a:p>
        </p:txBody>
      </p:sp>
      <p:sp>
        <p:nvSpPr>
          <p:cNvPr id="4" name="Slide Number Placeholder 3"/>
          <p:cNvSpPr>
            <a:spLocks noGrp="1"/>
          </p:cNvSpPr>
          <p:nvPr>
            <p:ph type="sldNum" sz="quarter" idx="5"/>
          </p:nvPr>
        </p:nvSpPr>
        <p:spPr/>
        <p:txBody>
          <a:bodyPr/>
          <a:lstStyle/>
          <a:p>
            <a:fld id="{0DBA7363-B572-44BD-9D56-AB3B372C3578}" type="slidenum">
              <a:rPr lang="en-US" smtClean="0"/>
              <a:t>9</a:t>
            </a:fld>
            <a:endParaRPr lang="en-US" dirty="0"/>
          </a:p>
        </p:txBody>
      </p:sp>
    </p:spTree>
    <p:extLst>
      <p:ext uri="{BB962C8B-B14F-4D97-AF65-F5344CB8AC3E}">
        <p14:creationId xmlns:p14="http://schemas.microsoft.com/office/powerpoint/2010/main" val="138344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59" y="2086495"/>
            <a:ext cx="4551218" cy="1240588"/>
          </a:xfrm>
        </p:spPr>
        <p:txBody>
          <a:bodyPr anchor="b">
            <a:normAutofit/>
          </a:bodyPr>
          <a:lstStyle>
            <a:lvl1pPr algn="l">
              <a:defRPr sz="3200" b="1">
                <a:solidFill>
                  <a:schemeClr val="tx2"/>
                </a:solidFill>
                <a:latin typeface="+mn-lt"/>
                <a:ea typeface="Times New Roman" charset="0"/>
                <a:cs typeface="Times New Roman" charset="0"/>
              </a:defRPr>
            </a:lvl1pPr>
          </a:lstStyle>
          <a:p>
            <a:r>
              <a:rPr lang="en-US" dirty="0"/>
              <a:t>Presentation title</a:t>
            </a:r>
          </a:p>
        </p:txBody>
      </p:sp>
      <p:sp>
        <p:nvSpPr>
          <p:cNvPr id="3" name="Subtitle 2"/>
          <p:cNvSpPr>
            <a:spLocks noGrp="1"/>
          </p:cNvSpPr>
          <p:nvPr>
            <p:ph type="subTitle" idx="1" hasCustomPrompt="1"/>
          </p:nvPr>
        </p:nvSpPr>
        <p:spPr>
          <a:xfrm>
            <a:off x="4480559" y="3419158"/>
            <a:ext cx="4551218" cy="886835"/>
          </a:xfrm>
        </p:spPr>
        <p:txBody>
          <a:bodyPr/>
          <a:lstStyle>
            <a:lvl1pPr marL="0" indent="0" algn="l">
              <a:buNone/>
              <a:defRPr sz="2400" b="1">
                <a:solidFill>
                  <a:schemeClr val="bg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Department</a:t>
            </a:r>
          </a:p>
        </p:txBody>
      </p:sp>
      <p:sp>
        <p:nvSpPr>
          <p:cNvPr id="9" name="Rectangle 8"/>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4308049" y="2158738"/>
            <a:ext cx="0" cy="2007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FB645B-268F-404B-94EB-8AC5CFB6BE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181" y="1990799"/>
            <a:ext cx="4088489" cy="2164494"/>
          </a:xfrm>
          <a:prstGeom prst="rect">
            <a:avLst/>
          </a:prstGeom>
        </p:spPr>
      </p:pic>
    </p:spTree>
    <p:extLst>
      <p:ext uri="{BB962C8B-B14F-4D97-AF65-F5344CB8AC3E}">
        <p14:creationId xmlns:p14="http://schemas.microsoft.com/office/powerpoint/2010/main" val="19267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14330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357813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222291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3802832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F3A7C6-5C97-3941-9825-D4D101D87AF9}" type="slidenum">
              <a:rPr lang="en-US" smtClean="0"/>
              <a:t>‹#›</a:t>
            </a:fld>
            <a:endParaRPr lang="en-US" dirty="0"/>
          </a:p>
        </p:txBody>
      </p:sp>
      <p:pic>
        <p:nvPicPr>
          <p:cNvPr id="2" name="Picture 1">
            <a:extLst>
              <a:ext uri="{FF2B5EF4-FFF2-40B4-BE49-F238E27FC236}">
                <a16:creationId xmlns:a16="http://schemas.microsoft.com/office/drawing/2014/main" id="{B9B7ECE0-A60A-2EE7-3BC4-FD6852AEE9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03691" y="2228130"/>
            <a:ext cx="4536618" cy="2401739"/>
          </a:xfrm>
          <a:prstGeom prst="rect">
            <a:avLst/>
          </a:prstGeom>
        </p:spPr>
      </p:pic>
    </p:spTree>
    <p:extLst>
      <p:ext uri="{BB962C8B-B14F-4D97-AF65-F5344CB8AC3E}">
        <p14:creationId xmlns:p14="http://schemas.microsoft.com/office/powerpoint/2010/main" val="20567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7ECE0-A60A-2EE7-3BC4-FD6852AEE9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03691" y="2228130"/>
            <a:ext cx="4536618" cy="2401739"/>
          </a:xfrm>
          <a:prstGeom prst="rect">
            <a:avLst/>
          </a:prstGeom>
        </p:spPr>
      </p:pic>
    </p:spTree>
    <p:extLst>
      <p:ext uri="{BB962C8B-B14F-4D97-AF65-F5344CB8AC3E}">
        <p14:creationId xmlns:p14="http://schemas.microsoft.com/office/powerpoint/2010/main" val="120407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93420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287017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a:t>Slide Title: Arial, 28 pt.</a:t>
            </a:r>
          </a:p>
        </p:txBody>
      </p:sp>
      <p:sp>
        <p:nvSpPr>
          <p:cNvPr id="3" name="Content Placeholder 2"/>
          <p:cNvSpPr>
            <a:spLocks noGrp="1"/>
          </p:cNvSpPr>
          <p:nvPr>
            <p:ph idx="1" hasCustomPrompt="1"/>
          </p:nvPr>
        </p:nvSpPr>
        <p:spPr/>
        <p:txBody>
          <a:bodyPr/>
          <a:lstStyle>
            <a:lvl1pPr>
              <a:defRPr/>
            </a:lvl1pPr>
            <a:lvl2pPr marL="742950" indent="-285750">
              <a:buFont typeface="Courier New" panose="02070309020205020404" pitchFamily="49" charset="0"/>
              <a:buChar char="o"/>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
              <a:defRPr/>
            </a:lvl4pPr>
          </a:lstStyle>
          <a:p>
            <a:pPr lvl="0"/>
            <a:r>
              <a:rPr lang="en-US" dirty="0"/>
              <a:t>Text: Arial, 20 pt. (in black)</a:t>
            </a:r>
          </a:p>
          <a:p>
            <a:pPr lvl="0"/>
            <a:r>
              <a:rPr lang="en-US" dirty="0"/>
              <a:t>First level</a:t>
            </a:r>
          </a:p>
          <a:p>
            <a:pPr lvl="1"/>
            <a:r>
              <a:rPr lang="en-US" dirty="0"/>
              <a:t>Second level (minimum 18 pt. size)</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194730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389095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2800">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108264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284587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FF3A7C6-5C97-3941-9825-D4D101D87AF9}" type="slidenum">
              <a:rPr lang="en-US" smtClean="0"/>
              <a:t>‹#›</a:t>
            </a:fld>
            <a:endParaRPr lang="en-US" dirty="0"/>
          </a:p>
        </p:txBody>
      </p:sp>
    </p:spTree>
    <p:extLst>
      <p:ext uri="{BB962C8B-B14F-4D97-AF65-F5344CB8AC3E}">
        <p14:creationId xmlns:p14="http://schemas.microsoft.com/office/powerpoint/2010/main" val="774748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a:t>
            </a:r>
            <a:r>
              <a:rPr lang="en-US" sz="800" i="0" dirty="0">
                <a:solidFill>
                  <a:schemeClr val="bg1"/>
                </a:solidFill>
                <a:latin typeface="Arial" charset="0"/>
                <a:ea typeface="Arial" charset="0"/>
                <a:cs typeface="Arial" charset="0"/>
              </a:rPr>
              <a:t> people </a:t>
            </a:r>
            <a:r>
              <a:rPr lang="en-US" sz="800" dirty="0">
                <a:solidFill>
                  <a:schemeClr val="bg1"/>
                </a:solidFill>
                <a:latin typeface="Arial" charset="0"/>
                <a:ea typeface="Arial" charset="0"/>
                <a:cs typeface="Arial" charset="0"/>
              </a:rPr>
              <a:t>who </a:t>
            </a:r>
            <a:r>
              <a:rPr lang="en-US" sz="800" i="0" dirty="0">
                <a:solidFill>
                  <a:schemeClr val="bg1"/>
                </a:solidFill>
                <a:latin typeface="Arial" charset="0"/>
                <a:ea typeface="Arial" charset="0"/>
                <a:cs typeface="Arial" charset="0"/>
              </a:rPr>
              <a:t>know </a:t>
            </a:r>
            <a:r>
              <a:rPr lang="en-US" sz="800" dirty="0">
                <a:solidFill>
                  <a:schemeClr val="bg1"/>
                </a:solidFill>
                <a:latin typeface="Arial" charset="0"/>
                <a:ea typeface="Arial" charset="0"/>
                <a:cs typeface="Arial" charset="0"/>
              </a:rPr>
              <a:t>workers’ comp.</a:t>
            </a:r>
            <a:r>
              <a:rPr lang="en-US" sz="800" baseline="30000" dirty="0">
                <a:solidFill>
                  <a:schemeClr val="bg1"/>
                </a:solidFill>
                <a:latin typeface="Arial" charset="0"/>
                <a:ea typeface="Arial" charset="0"/>
                <a:cs typeface="Arial" charset="0"/>
              </a:rPr>
              <a:t>SM</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40006925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4" r:id="rId3"/>
    <p:sldLayoutId id="2147483685" r:id="rId4"/>
  </p:sldLayoutIdLst>
  <p:hf hdr="0" ftr="0" dt="0"/>
  <p:txStyles>
    <p:titleStyle>
      <a:lvl1pPr algn="l" defTabSz="914400" rtl="0" eaLnBrk="1" latinLnBrk="0" hangingPunct="1">
        <a:lnSpc>
          <a:spcPct val="90000"/>
        </a:lnSpc>
        <a:spcBef>
          <a:spcPct val="0"/>
        </a:spcBef>
        <a:buNone/>
        <a:defRPr sz="2800" b="1" kern="1200">
          <a:solidFill>
            <a:schemeClr val="tx2"/>
          </a:solidFill>
          <a:latin typeface="+mn-lt"/>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the </a:t>
            </a:r>
            <a:r>
              <a:rPr lang="en-US" sz="800" i="0" dirty="0">
                <a:solidFill>
                  <a:schemeClr val="bg1"/>
                </a:solidFill>
                <a:latin typeface="Arial" charset="0"/>
                <a:ea typeface="Arial" charset="0"/>
                <a:cs typeface="Arial" charset="0"/>
              </a:rPr>
              <a:t>people</a:t>
            </a:r>
            <a:r>
              <a:rPr lang="en-US" sz="800" dirty="0">
                <a:solidFill>
                  <a:schemeClr val="bg1"/>
                </a:solidFill>
                <a:latin typeface="Arial" charset="0"/>
                <a:ea typeface="Arial" charset="0"/>
                <a:cs typeface="Arial" charset="0"/>
              </a:rPr>
              <a:t> who </a:t>
            </a:r>
            <a:r>
              <a:rPr lang="en-US" sz="800" i="0"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workers’ comp. </a:t>
            </a:r>
            <a:r>
              <a:rPr lang="en-US" sz="800" baseline="30000" dirty="0">
                <a:solidFill>
                  <a:schemeClr val="bg1"/>
                </a:solidFill>
                <a:latin typeface="Arial" charset="0"/>
                <a:ea typeface="Arial" charset="0"/>
                <a:cs typeface="Arial" charset="0"/>
              </a:rPr>
              <a:t>SM</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2120961734"/>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75" r:id="rId3"/>
    <p:sldLayoutId id="2147483676" r:id="rId4"/>
    <p:sldLayoutId id="2147483677" r:id="rId5"/>
    <p:sldLayoutId id="2147483680" r:id="rId6"/>
    <p:sldLayoutId id="2147483681" r:id="rId7"/>
    <p:sldLayoutId id="2147483682" r:id="rId8"/>
    <p:sldLayoutId id="2147483683" r:id="rId9"/>
    <p:sldLayoutId id="2147483686" r:id="rId10"/>
  </p:sldLayoutIdLst>
  <p:hf hdr="0" ftr="0" dt="0"/>
  <p:txStyles>
    <p:titleStyle>
      <a:lvl1pPr algn="l" defTabSz="914400" rtl="0" eaLnBrk="1" latinLnBrk="0" hangingPunct="1">
        <a:lnSpc>
          <a:spcPct val="90000"/>
        </a:lnSpc>
        <a:spcBef>
          <a:spcPct val="0"/>
        </a:spcBef>
        <a:buNone/>
        <a:defRPr sz="2800" b="1" kern="1200">
          <a:solidFill>
            <a:schemeClr val="tx2"/>
          </a:solidFill>
          <a:latin typeface="+mn-lt"/>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ha.gov/sites/default/files/publications/osha3080.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hyperlink" Target="http://www.osha.gov/personal-protective-equipment"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hyperlink" Target="https://injuryfacts.nsc.org/work/work-overview/top-work-related-injury-cause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hyperlink" Target="http://www.osha.gov/etools/electrical-contractors/materials-handling/heavy" TargetMode="Externa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injuryfacts.nsc.org/work/work-overview/top-work-related-injury-causes/" TargetMode="External"/><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www.osha.gov/etools/electrical-contractors/materials-handling/heavy" TargetMode="External"/><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streamery.co/Topics/Safety/Workplace-Safety/Back-Injury-Prevention/Back-Safety"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sites/default/files/publications/osha2236.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osha.gov/sites/default/files/publications/osha2236.pdf" TargetMode="External"/><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streamery.co/Topics/Safety/OSHA-Compliance/Lockout-Tagout/Lockout-Tagout-Controlling-Hazardous-Energy"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hyperlink" Target="http://www.osha.gov/sites/default/files/publications/osha2236.pdf"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hyperlink" Target="https://learn.streamery.co/Topics/Safety/OSHA-Compliance/Forklift-Safety/To-The-Point-About-PITs-and-Pedestrian-Safety"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8" Type="http://schemas.openxmlformats.org/officeDocument/2006/relationships/hyperlink" Target="http://www.bls.gov/news.release/pdf/cfoi.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shrm.org/topics-tools/employment-law-compliance/new-employees-risk-workplace-injuries" TargetMode="External"/><Relationship Id="rId4" Type="http://schemas.openxmlformats.org/officeDocument/2006/relationships/diagramLayout" Target="../diagrams/layout1.xml"/><Relationship Id="rId9" Type="http://schemas.openxmlformats.org/officeDocument/2006/relationships/hyperlink" Target="https://injuryfacts.nsc.org/work/work-overview/top-work-related-injury-causes/data-details/#:~:text=While%20transportation%20incidents%20are%20the,involving%20days%20away%20from%20work"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osha.gov/sites/default/files/publications/osha3124.pdf"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8" Type="http://schemas.openxmlformats.org/officeDocument/2006/relationships/hyperlink" Target="http://www.dir.ca.gov/dosh/etools/08-001/care.htm"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www.dir.ca.gov/dosh/etools/08-001/care.htm"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dir.ca.gov/dosh/etools/08-001/care.htm"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learn.streamery.co/Topics/Safety/OSHA-Compliance/Ladder-Safety/A-Practical-Approach-to-Ladder-Safety-Concise-en"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8.jpg"/></Relationships>
</file>

<file path=ppt/slides/_rels/slide25.xml.rels><?xml version="1.0" encoding="UTF-8" standalone="yes"?>
<Relationships xmlns="http://schemas.openxmlformats.org/package/2006/relationships"><Relationship Id="rId3" Type="http://schemas.openxmlformats.org/officeDocument/2006/relationships/hyperlink" Target="http://www.osha.gov/sites/default/files/publications/OSHA3514.pdf"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69.jpg"/></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www.osha.gov/sites/default/files/publications/OSHA3514.pdf" TargetMode="External"/><Relationship Id="rId7" Type="http://schemas.openxmlformats.org/officeDocument/2006/relationships/diagramColors" Target="../diagrams/colors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hyperlink" Target="https://learn.streamery.co/Topics/Safety/OSHA-Compliance/HazCom-Right-to-Know/Hazard-Communication-The-GHS-You-Concise-en"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70.jpg"/></Relationships>
</file>

<file path=ppt/slides/_rels/slide28.xml.rels><?xml version="1.0" encoding="UTF-8" standalone="yes"?>
<Relationships xmlns="http://schemas.openxmlformats.org/package/2006/relationships"><Relationship Id="rId3" Type="http://schemas.openxmlformats.org/officeDocument/2006/relationships/hyperlink" Target="http://www.osha.gov/sites/default/files/publications/OSHA3514.pdf"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71.jpg"/></Relationships>
</file>

<file path=ppt/slides/_rels/slide29.xml.rels><?xml version="1.0" encoding="UTF-8" standalone="yes"?>
<Relationships xmlns="http://schemas.openxmlformats.org/package/2006/relationships"><Relationship Id="rId3" Type="http://schemas.openxmlformats.org/officeDocument/2006/relationships/hyperlink" Target="http://www.osha.gov/laws-regs/regulations/standardnumber/1915/1915.81"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72.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www.osha.gov/safety-management/worker-participation" TargetMode="Externa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hyperlink" Target="https://learn.streamery.co/Topics/Safety/OSHA-Compliance/Machine-Guarding/To-The-Point-About-Machine-Guarding-And-Safety-De"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73.jpg"/></Relationships>
</file>

<file path=ppt/slides/_rels/slide3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learn.streamery.co/Topics/Safety/OSHA-Compliance/Slips,-Trips,-Falls/Understanding-and-Preventing-Slips,-Trips-and-Fall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5.jpg"/></Relationships>
</file>

<file path=ppt/slides/_rels/slide33.xml.rels><?xml version="1.0" encoding="UTF-8" standalone="yes"?>
<Relationships xmlns="http://schemas.openxmlformats.org/package/2006/relationships"><Relationship Id="rId3" Type="http://schemas.openxmlformats.org/officeDocument/2006/relationships/hyperlink" Target="http://www.osha.gov/sites/default/files/publications/Safe_Driving_Practices.pdf"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76.jpg"/></Relationships>
</file>

<file path=ppt/slides/_rels/slide34.xml.rels><?xml version="1.0" encoding="UTF-8" standalone="yes"?>
<Relationships xmlns="http://schemas.openxmlformats.org/package/2006/relationships"><Relationship Id="rId3" Type="http://schemas.openxmlformats.org/officeDocument/2006/relationships/hyperlink" Target="http://www.summitholdings.com/site/tp/ELECTRICAL_SAFETY"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77.jpg"/></Relationships>
</file>

<file path=ppt/slides/_rels/slide35.xml.rels><?xml version="1.0" encoding="UTF-8" standalone="yes"?>
<Relationships xmlns="http://schemas.openxmlformats.org/package/2006/relationships"><Relationship Id="rId3" Type="http://schemas.openxmlformats.org/officeDocument/2006/relationships/hyperlink" Target="https://learn.streamery.co/Topics/Safety/OSHA-Compliance/Electrical-Safety/Basic-Electrical-Safety-For-the-Average-Person"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78.jpg"/></Relationships>
</file>

<file path=ppt/slides/_rels/slide36.xml.rels><?xml version="1.0" encoding="UTF-8" standalone="yes"?>
<Relationships xmlns="http://schemas.openxmlformats.org/package/2006/relationships"><Relationship Id="rId3" Type="http://schemas.openxmlformats.org/officeDocument/2006/relationships/hyperlink" Target="http://www.osha.gov/fire-safety/hazards-solutions"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79.jpg"/></Relationships>
</file>

<file path=ppt/slides/_rels/slide37.xml.rels><?xml version="1.0" encoding="UTF-8" standalone="yes"?>
<Relationships xmlns="http://schemas.openxmlformats.org/package/2006/relationships"><Relationship Id="rId3" Type="http://schemas.openxmlformats.org/officeDocument/2006/relationships/hyperlink" Target="http://www.osha.gov/laws-regs/regulations/standardnumber/1926/1926.150"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80.jpg"/></Relationships>
</file>

<file path=ppt/slides/_rels/slide38.xml.rels><?xml version="1.0" encoding="UTF-8" standalone="yes"?>
<Relationships xmlns="http://schemas.openxmlformats.org/package/2006/relationships"><Relationship Id="rId3" Type="http://schemas.openxmlformats.org/officeDocument/2006/relationships/hyperlink" Target="https://learn.streamery.co/Topics/Safety/OSHA-Compliance/Fire-Evacuation-Prevention/To-The-Point-About-Fire-Prevention-Response"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81.jpg"/></Relationships>
</file>

<file path=ppt/slides/_rels/slide3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hyperlink" Target="http://www.osha.gov/laws-regs/regulations/standardnumber/1910/1910.151"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osha.gov/sites/default/files/publications/osha3080.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www.osha.gov/etools/evacuation-plans-procedures/eap/minimum-requirement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83.jp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www.summitholdings.com/"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learn.streamery.co/Topics/Safety/OSHA-Compliance/Hand-Power-Tool-Safety/Hand-and-Power-Tool-Safety-Basic-Training-e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summitholdings.com/www_media/site/files/b4b70174-29d2-4a3e-89ba-0f260a2f1e82.pdf" TargetMode="Externa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hyperlink" Target="http://www.osha.gov/sites/default/files/publications/osha3080.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hyperlink" Target="http://www.osha.gov/sites/default/files/publications/osha3080.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hyperlink" Target="http://www.osha.gov/sites/default/files/publications/osha3080.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a:t>
            </a:r>
            <a:r>
              <a:rPr lang="en-US"/>
              <a:t>Employee   Safety </a:t>
            </a:r>
            <a:r>
              <a:rPr lang="en-US" dirty="0"/>
              <a:t>Orientation</a:t>
            </a:r>
          </a:p>
        </p:txBody>
      </p:sp>
      <p:sp>
        <p:nvSpPr>
          <p:cNvPr id="3" name="Subtitle 2"/>
          <p:cNvSpPr>
            <a:spLocks noGrp="1"/>
          </p:cNvSpPr>
          <p:nvPr>
            <p:ph type="subTitle" idx="1"/>
          </p:nvPr>
        </p:nvSpPr>
        <p:spPr/>
        <p:txBody>
          <a:bodyPr>
            <a:normAutofit/>
          </a:bodyPr>
          <a:lstStyle/>
          <a:p>
            <a:r>
              <a:rPr lang="en-US" sz="3200" dirty="0"/>
              <a:t>General Industry</a:t>
            </a:r>
          </a:p>
        </p:txBody>
      </p:sp>
      <p:sp>
        <p:nvSpPr>
          <p:cNvPr id="5" name="TextBox 4">
            <a:extLst>
              <a:ext uri="{FF2B5EF4-FFF2-40B4-BE49-F238E27FC236}">
                <a16:creationId xmlns:a16="http://schemas.microsoft.com/office/drawing/2014/main" id="{4D9C4EE7-D99A-05FD-0C6D-6D4C3EC52642}"/>
              </a:ext>
            </a:extLst>
          </p:cNvPr>
          <p:cNvSpPr txBox="1"/>
          <p:nvPr/>
        </p:nvSpPr>
        <p:spPr>
          <a:xfrm>
            <a:off x="320040" y="6108192"/>
            <a:ext cx="3904488" cy="261610"/>
          </a:xfrm>
          <a:prstGeom prst="rect">
            <a:avLst/>
          </a:prstGeom>
          <a:noFill/>
        </p:spPr>
        <p:txBody>
          <a:bodyPr wrap="square" rtlCol="0">
            <a:spAutoFit/>
          </a:bodyPr>
          <a:lstStyle/>
          <a:p>
            <a:r>
              <a:rPr lang="en-US" sz="1100" dirty="0"/>
              <a:t>October 2024</a:t>
            </a:r>
          </a:p>
        </p:txBody>
      </p:sp>
    </p:spTree>
    <p:extLst>
      <p:ext uri="{BB962C8B-B14F-4D97-AF65-F5344CB8AC3E}">
        <p14:creationId xmlns:p14="http://schemas.microsoft.com/office/powerpoint/2010/main" val="205115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4ABD-886E-B37C-9BEB-ED03969C12E4}"/>
              </a:ext>
            </a:extLst>
          </p:cNvPr>
          <p:cNvSpPr>
            <a:spLocks noGrp="1"/>
          </p:cNvSpPr>
          <p:nvPr>
            <p:ph type="title"/>
          </p:nvPr>
        </p:nvSpPr>
        <p:spPr>
          <a:xfrm>
            <a:off x="628650" y="365126"/>
            <a:ext cx="7886700" cy="1325563"/>
          </a:xfrm>
        </p:spPr>
        <p:txBody>
          <a:bodyPr anchor="ctr">
            <a:normAutofit/>
          </a:bodyPr>
          <a:lstStyle/>
          <a:p>
            <a:r>
              <a:rPr lang="en-US" dirty="0"/>
              <a:t>Pliers Inspection</a:t>
            </a:r>
          </a:p>
        </p:txBody>
      </p:sp>
      <p:sp>
        <p:nvSpPr>
          <p:cNvPr id="3" name="Content Placeholder 2">
            <a:extLst>
              <a:ext uri="{FF2B5EF4-FFF2-40B4-BE49-F238E27FC236}">
                <a16:creationId xmlns:a16="http://schemas.microsoft.com/office/drawing/2014/main" id="{01732989-6A82-C409-DEDA-46E1B6142443}"/>
              </a:ext>
            </a:extLst>
          </p:cNvPr>
          <p:cNvSpPr>
            <a:spLocks noGrp="1"/>
          </p:cNvSpPr>
          <p:nvPr>
            <p:ph sz="half" idx="1"/>
          </p:nvPr>
        </p:nvSpPr>
        <p:spPr>
          <a:xfrm>
            <a:off x="628650" y="1825625"/>
            <a:ext cx="3886200" cy="4351338"/>
          </a:xfrm>
        </p:spPr>
        <p:txBody>
          <a:bodyPr>
            <a:normAutofit/>
          </a:bodyPr>
          <a:lstStyle/>
          <a:p>
            <a:r>
              <a:rPr lang="en-US" dirty="0"/>
              <a:t>Make sure the gripping surfaces of the jaws aren’t  worn, damaged or out of alignment.</a:t>
            </a:r>
          </a:p>
          <a:p>
            <a:r>
              <a:rPr lang="en-US" dirty="0"/>
              <a:t>Check the hinge of the pliers to make sure it moves freely.</a:t>
            </a:r>
          </a:p>
          <a:p>
            <a:r>
              <a:rPr lang="en-US" dirty="0"/>
              <a:t>For pliers with expandable hinges, confirm the hinge locks securely in place when the jaws are expanded.</a:t>
            </a:r>
          </a:p>
          <a:p>
            <a:r>
              <a:rPr lang="en-US" dirty="0"/>
              <a:t>Check for any visible cracks in the jaws or handle.</a:t>
            </a:r>
          </a:p>
          <a:p>
            <a:endParaRPr lang="en-US" dirty="0"/>
          </a:p>
        </p:txBody>
      </p:sp>
      <p:sp>
        <p:nvSpPr>
          <p:cNvPr id="4" name="TextBox 3">
            <a:extLst>
              <a:ext uri="{FF2B5EF4-FFF2-40B4-BE49-F238E27FC236}">
                <a16:creationId xmlns:a16="http://schemas.microsoft.com/office/drawing/2014/main" id="{4D5400F8-F362-AAB2-D1FA-65AB571E7A08}"/>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3"/>
              </a:rPr>
              <a:t>www.osha.gov/sites/default/files/publications/osha3080.pdf</a:t>
            </a:r>
            <a:r>
              <a:rPr lang="en-US" sz="1200" dirty="0"/>
              <a:t> </a:t>
            </a:r>
          </a:p>
        </p:txBody>
      </p:sp>
      <p:sp>
        <p:nvSpPr>
          <p:cNvPr id="5" name="Slide Number Placeholder 4">
            <a:extLst>
              <a:ext uri="{FF2B5EF4-FFF2-40B4-BE49-F238E27FC236}">
                <a16:creationId xmlns:a16="http://schemas.microsoft.com/office/drawing/2014/main" id="{180F96DD-F81A-6AB9-8DEA-6C59BE517E06}"/>
              </a:ext>
            </a:extLst>
          </p:cNvPr>
          <p:cNvSpPr>
            <a:spLocks noGrp="1"/>
          </p:cNvSpPr>
          <p:nvPr>
            <p:ph type="sldNum" sz="quarter" idx="12"/>
          </p:nvPr>
        </p:nvSpPr>
        <p:spPr/>
        <p:txBody>
          <a:bodyPr/>
          <a:lstStyle/>
          <a:p>
            <a:fld id="{7FF3A7C6-5C97-3941-9825-D4D101D87AF9}" type="slidenum">
              <a:rPr lang="en-US" smtClean="0"/>
              <a:t>10</a:t>
            </a:fld>
            <a:endParaRPr lang="en-US" dirty="0"/>
          </a:p>
        </p:txBody>
      </p:sp>
      <p:pic>
        <p:nvPicPr>
          <p:cNvPr id="7" name="Picture 6" descr="A pair of pliers on a wooden surface&#10;&#10;Description automatically generated">
            <a:extLst>
              <a:ext uri="{FF2B5EF4-FFF2-40B4-BE49-F238E27FC236}">
                <a16:creationId xmlns:a16="http://schemas.microsoft.com/office/drawing/2014/main" id="{DE53F5D4-2558-9B6F-21D0-44C89C016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714" y="1690689"/>
            <a:ext cx="4081857" cy="4351339"/>
          </a:xfrm>
          <a:prstGeom prst="rect">
            <a:avLst/>
          </a:prstGeom>
        </p:spPr>
      </p:pic>
    </p:spTree>
    <p:extLst>
      <p:ext uri="{BB962C8B-B14F-4D97-AF65-F5344CB8AC3E}">
        <p14:creationId xmlns:p14="http://schemas.microsoft.com/office/powerpoint/2010/main" val="5098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22D-3C9B-E229-490A-24C223A2CD55}"/>
              </a:ext>
            </a:extLst>
          </p:cNvPr>
          <p:cNvSpPr>
            <a:spLocks noGrp="1"/>
          </p:cNvSpPr>
          <p:nvPr>
            <p:ph type="title"/>
          </p:nvPr>
        </p:nvSpPr>
        <p:spPr>
          <a:xfrm>
            <a:off x="628650" y="365126"/>
            <a:ext cx="7886700" cy="1325563"/>
          </a:xfrm>
        </p:spPr>
        <p:txBody>
          <a:bodyPr vert="horz" lIns="91440" tIns="45720" rIns="91440" bIns="45720" rtlCol="0" anchor="ctr">
            <a:normAutofit/>
          </a:bodyPr>
          <a:lstStyle/>
          <a:p>
            <a:r>
              <a:rPr lang="en-US" b="1" kern="1200" dirty="0">
                <a:latin typeface="+mn-lt"/>
                <a:ea typeface="Times New Roman" charset="0"/>
                <a:cs typeface="Times New Roman" charset="0"/>
              </a:rPr>
              <a:t>Personal Protective Equipment and Clothing </a:t>
            </a:r>
          </a:p>
        </p:txBody>
      </p:sp>
      <p:sp>
        <p:nvSpPr>
          <p:cNvPr id="3" name="Content Placeholder 2">
            <a:extLst>
              <a:ext uri="{FF2B5EF4-FFF2-40B4-BE49-F238E27FC236}">
                <a16:creationId xmlns:a16="http://schemas.microsoft.com/office/drawing/2014/main" id="{32FE598F-99B7-A0D7-CE1C-1FBE1706CF68}"/>
              </a:ext>
            </a:extLst>
          </p:cNvPr>
          <p:cNvSpPr>
            <a:spLocks noGrp="1"/>
          </p:cNvSpPr>
          <p:nvPr>
            <p:ph sz="half" idx="2"/>
          </p:nvPr>
        </p:nvSpPr>
        <p:spPr>
          <a:xfrm>
            <a:off x="643115" y="1970921"/>
            <a:ext cx="3868340" cy="3684588"/>
          </a:xfrm>
        </p:spPr>
        <p:txBody>
          <a:bodyPr vert="horz" lIns="91440" tIns="45720" rIns="91440" bIns="45720" rtlCol="0">
            <a:normAutofit/>
          </a:bodyPr>
          <a:lstStyle/>
          <a:p>
            <a:pPr marL="342900" lvl="1">
              <a:spcBef>
                <a:spcPct val="40000"/>
              </a:spcBef>
              <a:buFont typeface="Arial" panose="020B0604020202020204" pitchFamily="34" charset="0"/>
              <a:buChar char="•"/>
            </a:pPr>
            <a:r>
              <a:rPr lang="en-US" altLang="en-US" sz="2000" dirty="0"/>
              <a:t>Wear required personal protective equipment (PPE).</a:t>
            </a:r>
          </a:p>
          <a:p>
            <a:pPr marL="342900" lvl="1">
              <a:spcBef>
                <a:spcPct val="40000"/>
              </a:spcBef>
              <a:buFont typeface="Arial" panose="020B0604020202020204" pitchFamily="34" charset="0"/>
              <a:buChar char="•"/>
            </a:pPr>
            <a:r>
              <a:rPr lang="en-US" altLang="en-US" sz="2000" dirty="0"/>
              <a:t>Wear PPE in required work areas, even if only passing through.</a:t>
            </a:r>
          </a:p>
          <a:p>
            <a:pPr marL="342900" lvl="1">
              <a:spcBef>
                <a:spcPct val="40000"/>
              </a:spcBef>
              <a:buFont typeface="Arial" panose="020B0604020202020204" pitchFamily="34" charset="0"/>
              <a:buChar char="•"/>
            </a:pPr>
            <a:r>
              <a:rPr lang="en-US" altLang="en-US" sz="2000" dirty="0"/>
              <a:t>Ensure equipment and clothing fit correctly.</a:t>
            </a:r>
          </a:p>
          <a:p>
            <a:pPr marL="342900" lvl="1">
              <a:spcBef>
                <a:spcPct val="40000"/>
              </a:spcBef>
              <a:buFont typeface="Arial" panose="020B0604020202020204" pitchFamily="34" charset="0"/>
              <a:buChar char="•"/>
            </a:pPr>
            <a:r>
              <a:rPr lang="en-US" altLang="en-US" sz="2000" dirty="0"/>
              <a:t>Inspect and maintain PPE properly.</a:t>
            </a:r>
          </a:p>
          <a:p>
            <a:pPr marL="342900" lvl="1">
              <a:spcBef>
                <a:spcPct val="40000"/>
              </a:spcBef>
              <a:buFont typeface="Arial" panose="020B0604020202020204" pitchFamily="34" charset="0"/>
              <a:buChar char="•"/>
            </a:pPr>
            <a:r>
              <a:rPr lang="en-US" altLang="en-US" sz="2000" dirty="0"/>
              <a:t>Store PPE properly.</a:t>
            </a:r>
          </a:p>
          <a:p>
            <a:endParaRPr lang="en-US" dirty="0"/>
          </a:p>
        </p:txBody>
      </p:sp>
      <p:sp>
        <p:nvSpPr>
          <p:cNvPr id="4" name="TextBox 3">
            <a:extLst>
              <a:ext uri="{FF2B5EF4-FFF2-40B4-BE49-F238E27FC236}">
                <a16:creationId xmlns:a16="http://schemas.microsoft.com/office/drawing/2014/main" id="{A804163B-C810-5E3C-9649-65D2003A71C8}"/>
              </a:ext>
            </a:extLst>
          </p:cNvPr>
          <p:cNvSpPr txBox="1"/>
          <p:nvPr/>
        </p:nvSpPr>
        <p:spPr>
          <a:xfrm>
            <a:off x="926282" y="6015775"/>
            <a:ext cx="5601267" cy="477099"/>
          </a:xfrm>
          <a:prstGeom prst="rect">
            <a:avLst/>
          </a:prstGeom>
        </p:spPr>
        <p:txBody>
          <a:bodyPr vert="horz" lIns="91440" tIns="45720" rIns="91440" bIns="45720" rtlCol="0" anchor="b">
            <a:normAutofit/>
          </a:bodyPr>
          <a:lstStyle/>
          <a:p>
            <a:pPr>
              <a:lnSpc>
                <a:spcPct val="90000"/>
              </a:lnSpc>
              <a:spcBef>
                <a:spcPts val="1000"/>
              </a:spcBef>
            </a:pPr>
            <a:r>
              <a:rPr lang="en-US" sz="1200" kern="1200" dirty="0">
                <a:latin typeface="Arial" charset="0"/>
                <a:ea typeface="Arial" charset="0"/>
                <a:cs typeface="Arial" charset="0"/>
              </a:rPr>
              <a:t>Reference: </a:t>
            </a:r>
            <a:r>
              <a:rPr lang="en-US" sz="1200" kern="1200" dirty="0">
                <a:latin typeface="Arial" charset="0"/>
                <a:ea typeface="Arial" charset="0"/>
                <a:cs typeface="Arial" charset="0"/>
                <a:hlinkClick r:id="rId3"/>
              </a:rPr>
              <a:t>www.osha.gov/personal-protective-equipment</a:t>
            </a:r>
            <a:r>
              <a:rPr lang="en-US" sz="1200" kern="1200" dirty="0">
                <a:latin typeface="Arial" charset="0"/>
                <a:ea typeface="Arial" charset="0"/>
                <a:cs typeface="Arial" charset="0"/>
              </a:rPr>
              <a:t> </a:t>
            </a:r>
          </a:p>
        </p:txBody>
      </p:sp>
      <p:sp>
        <p:nvSpPr>
          <p:cNvPr id="5" name="Slide Number Placeholder 4">
            <a:extLst>
              <a:ext uri="{FF2B5EF4-FFF2-40B4-BE49-F238E27FC236}">
                <a16:creationId xmlns:a16="http://schemas.microsoft.com/office/drawing/2014/main" id="{FBEFE6E4-76A6-564B-6D67-4E321D540E06}"/>
              </a:ext>
            </a:extLst>
          </p:cNvPr>
          <p:cNvSpPr>
            <a:spLocks noGrp="1"/>
          </p:cNvSpPr>
          <p:nvPr>
            <p:ph type="sldNum" sz="quarter" idx="12"/>
          </p:nvPr>
        </p:nvSpPr>
        <p:spPr/>
        <p:txBody>
          <a:bodyPr/>
          <a:lstStyle/>
          <a:p>
            <a:fld id="{7FF3A7C6-5C97-3941-9825-D4D101D87AF9}" type="slidenum">
              <a:rPr lang="en-US" smtClean="0"/>
              <a:t>11</a:t>
            </a:fld>
            <a:endParaRPr lang="en-US" dirty="0"/>
          </a:p>
        </p:txBody>
      </p:sp>
      <p:pic>
        <p:nvPicPr>
          <p:cNvPr id="7" name="Picture 6" descr="A person in a hazmat suit pouring liquid into a barrel&#10;&#10;Description automatically generated">
            <a:extLst>
              <a:ext uri="{FF2B5EF4-FFF2-40B4-BE49-F238E27FC236}">
                <a16:creationId xmlns:a16="http://schemas.microsoft.com/office/drawing/2014/main" id="{FA259231-6DB1-C2F7-2707-58C689C49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090" y="1950966"/>
            <a:ext cx="4122918" cy="3884676"/>
          </a:xfrm>
          <a:prstGeom prst="rect">
            <a:avLst/>
          </a:prstGeom>
        </p:spPr>
      </p:pic>
    </p:spTree>
    <p:extLst>
      <p:ext uri="{BB962C8B-B14F-4D97-AF65-F5344CB8AC3E}">
        <p14:creationId xmlns:p14="http://schemas.microsoft.com/office/powerpoint/2010/main" val="40900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22D-3C9B-E229-490A-24C223A2CD55}"/>
              </a:ext>
            </a:extLst>
          </p:cNvPr>
          <p:cNvSpPr>
            <a:spLocks noGrp="1"/>
          </p:cNvSpPr>
          <p:nvPr>
            <p:ph type="title"/>
          </p:nvPr>
        </p:nvSpPr>
        <p:spPr>
          <a:xfrm>
            <a:off x="628650" y="365126"/>
            <a:ext cx="7886700" cy="1325563"/>
          </a:xfrm>
        </p:spPr>
        <p:txBody>
          <a:bodyPr anchor="ctr">
            <a:normAutofit/>
          </a:bodyPr>
          <a:lstStyle/>
          <a:p>
            <a:r>
              <a:rPr lang="en-US" dirty="0"/>
              <a:t>Lifting and Carrying Safely</a:t>
            </a:r>
          </a:p>
        </p:txBody>
      </p:sp>
      <p:sp>
        <p:nvSpPr>
          <p:cNvPr id="3" name="Content Placeholder 2">
            <a:extLst>
              <a:ext uri="{FF2B5EF4-FFF2-40B4-BE49-F238E27FC236}">
                <a16:creationId xmlns:a16="http://schemas.microsoft.com/office/drawing/2014/main" id="{32FE598F-99B7-A0D7-CE1C-1FBE1706CF68}"/>
              </a:ext>
            </a:extLst>
          </p:cNvPr>
          <p:cNvSpPr>
            <a:spLocks noGrp="1"/>
          </p:cNvSpPr>
          <p:nvPr>
            <p:ph sz="half" idx="1"/>
          </p:nvPr>
        </p:nvSpPr>
        <p:spPr>
          <a:xfrm>
            <a:off x="719184" y="1864537"/>
            <a:ext cx="3852816" cy="3887039"/>
          </a:xfrm>
        </p:spPr>
        <p:txBody>
          <a:bodyPr>
            <a:normAutofit/>
          </a:bodyPr>
          <a:lstStyle/>
          <a:p>
            <a:pPr>
              <a:defRPr/>
            </a:pPr>
            <a:r>
              <a:rPr lang="en-US" dirty="0"/>
              <a:t>Use a lifting aid when possible.  </a:t>
            </a:r>
          </a:p>
          <a:p>
            <a:pPr marL="171450" indent="-171450" defTabSz="685800">
              <a:spcBef>
                <a:spcPts val="750"/>
              </a:spcBef>
              <a:defRPr/>
            </a:pPr>
            <a:r>
              <a:rPr lang="en-US" dirty="0"/>
              <a:t>Never lift beyond your strength. Ask for help.</a:t>
            </a:r>
          </a:p>
          <a:p>
            <a:pPr marL="171450" indent="-171450" defTabSz="685800">
              <a:spcBef>
                <a:spcPts val="750"/>
              </a:spcBef>
              <a:defRPr/>
            </a:pPr>
            <a:r>
              <a:rPr lang="en-US" dirty="0"/>
              <a:t>Always crouch down to what you are going to lift. Don’t bend over to the load.</a:t>
            </a:r>
          </a:p>
          <a:p>
            <a:pPr marL="171450" indent="-171450" defTabSz="685800">
              <a:spcBef>
                <a:spcPts val="750"/>
              </a:spcBef>
              <a:defRPr/>
            </a:pPr>
            <a:r>
              <a:rPr lang="en-US" dirty="0"/>
              <a:t>Secure a good footing, placing your feet about shoulder width apart. </a:t>
            </a:r>
          </a:p>
          <a:p>
            <a:pPr marL="0" indent="0">
              <a:buNone/>
            </a:pPr>
            <a:r>
              <a:rPr lang="en-US" dirty="0"/>
              <a:t> </a:t>
            </a:r>
          </a:p>
        </p:txBody>
      </p:sp>
      <p:sp>
        <p:nvSpPr>
          <p:cNvPr id="4" name="TextBox 3">
            <a:extLst>
              <a:ext uri="{FF2B5EF4-FFF2-40B4-BE49-F238E27FC236}">
                <a16:creationId xmlns:a16="http://schemas.microsoft.com/office/drawing/2014/main" id="{6ABC7FBF-9F99-6762-B03B-9C7508E79A32}"/>
              </a:ext>
            </a:extLst>
          </p:cNvPr>
          <p:cNvSpPr txBox="1"/>
          <p:nvPr/>
        </p:nvSpPr>
        <p:spPr>
          <a:xfrm>
            <a:off x="855569" y="5676379"/>
            <a:ext cx="7547162" cy="646331"/>
          </a:xfrm>
          <a:prstGeom prst="rect">
            <a:avLst/>
          </a:prstGeom>
          <a:noFill/>
        </p:spPr>
        <p:txBody>
          <a:bodyPr wrap="square">
            <a:spAutoFit/>
          </a:bodyPr>
          <a:lstStyle/>
          <a:p>
            <a:r>
              <a:rPr lang="en-US" sz="1200" dirty="0"/>
              <a:t>Resource: </a:t>
            </a:r>
            <a:r>
              <a:rPr lang="en-US" sz="1200" dirty="0">
                <a:hlinkClick r:id="rId3"/>
              </a:rPr>
              <a:t>https://injuryfacts.nsc.org/work/work-overview/top-work-related-injury-causes</a:t>
            </a:r>
            <a:endParaRPr lang="en-US" sz="1200" dirty="0"/>
          </a:p>
          <a:p>
            <a:endParaRPr lang="en-US" sz="1200" dirty="0"/>
          </a:p>
          <a:p>
            <a:r>
              <a:rPr lang="en-US" sz="1200" dirty="0"/>
              <a:t>Reference: </a:t>
            </a:r>
            <a:r>
              <a:rPr lang="en-US" sz="1200" dirty="0">
                <a:hlinkClick r:id="rId4"/>
              </a:rPr>
              <a:t>www.osha.gov/etools/electrical-contractors/materials-handling/heavy</a:t>
            </a:r>
            <a:r>
              <a:rPr lang="en-US" sz="1200" dirty="0"/>
              <a:t> </a:t>
            </a:r>
          </a:p>
        </p:txBody>
      </p:sp>
      <p:sp>
        <p:nvSpPr>
          <p:cNvPr id="6" name="Slide Number Placeholder 5">
            <a:extLst>
              <a:ext uri="{FF2B5EF4-FFF2-40B4-BE49-F238E27FC236}">
                <a16:creationId xmlns:a16="http://schemas.microsoft.com/office/drawing/2014/main" id="{D9B4AB4E-A13C-1D55-0B00-A109E9059B4F}"/>
              </a:ext>
            </a:extLst>
          </p:cNvPr>
          <p:cNvSpPr>
            <a:spLocks noGrp="1"/>
          </p:cNvSpPr>
          <p:nvPr>
            <p:ph type="sldNum" sz="quarter" idx="12"/>
          </p:nvPr>
        </p:nvSpPr>
        <p:spPr/>
        <p:txBody>
          <a:bodyPr/>
          <a:lstStyle/>
          <a:p>
            <a:fld id="{7FF3A7C6-5C97-3941-9825-D4D101D87AF9}" type="slidenum">
              <a:rPr lang="en-US" smtClean="0"/>
              <a:t>12</a:t>
            </a:fld>
            <a:endParaRPr lang="en-US" dirty="0"/>
          </a:p>
        </p:txBody>
      </p:sp>
      <p:pic>
        <p:nvPicPr>
          <p:cNvPr id="8" name="Picture 7" descr="A person lifting a box&#10;&#10;Description automatically generated">
            <a:extLst>
              <a:ext uri="{FF2B5EF4-FFF2-40B4-BE49-F238E27FC236}">
                <a16:creationId xmlns:a16="http://schemas.microsoft.com/office/drawing/2014/main" id="{D48F7ABD-EC38-0072-9327-B52EFE4CF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275" y="1639824"/>
            <a:ext cx="3345181" cy="3726036"/>
          </a:xfrm>
          <a:prstGeom prst="rect">
            <a:avLst/>
          </a:prstGeom>
        </p:spPr>
      </p:pic>
    </p:spTree>
    <p:extLst>
      <p:ext uri="{BB962C8B-B14F-4D97-AF65-F5344CB8AC3E}">
        <p14:creationId xmlns:p14="http://schemas.microsoft.com/office/powerpoint/2010/main" val="221074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3B1A-AF4A-FFF1-2F5A-46D602C72249}"/>
              </a:ext>
            </a:extLst>
          </p:cNvPr>
          <p:cNvSpPr>
            <a:spLocks noGrp="1"/>
          </p:cNvSpPr>
          <p:nvPr>
            <p:ph type="title"/>
          </p:nvPr>
        </p:nvSpPr>
        <p:spPr>
          <a:xfrm>
            <a:off x="548359" y="265908"/>
            <a:ext cx="7518278" cy="820581"/>
          </a:xfrm>
        </p:spPr>
        <p:txBody>
          <a:bodyPr vert="horz" lIns="91440" tIns="45720" rIns="91440" bIns="45720" rtlCol="0" anchor="b">
            <a:normAutofit/>
          </a:bodyPr>
          <a:lstStyle/>
          <a:p>
            <a:r>
              <a:rPr lang="en-US" sz="2700" b="1" kern="1200" dirty="0">
                <a:latin typeface="+mn-lt"/>
                <a:ea typeface="Times New Roman" charset="0"/>
                <a:cs typeface="Times New Roman" charset="0"/>
              </a:rPr>
              <a:t>Lifting and Carrying Safely (Continued)</a:t>
            </a:r>
          </a:p>
        </p:txBody>
      </p:sp>
      <p:sp>
        <p:nvSpPr>
          <p:cNvPr id="6" name="TextBox 5">
            <a:extLst>
              <a:ext uri="{FF2B5EF4-FFF2-40B4-BE49-F238E27FC236}">
                <a16:creationId xmlns:a16="http://schemas.microsoft.com/office/drawing/2014/main" id="{8E3B9BCA-99B1-1113-581A-292148C8F784}"/>
              </a:ext>
            </a:extLst>
          </p:cNvPr>
          <p:cNvSpPr txBox="1"/>
          <p:nvPr/>
        </p:nvSpPr>
        <p:spPr>
          <a:xfrm>
            <a:off x="768543" y="5944356"/>
            <a:ext cx="7518278" cy="639324"/>
          </a:xfrm>
          <a:prstGeom prst="rect">
            <a:avLst/>
          </a:prstGeom>
        </p:spPr>
        <p:txBody>
          <a:bodyPr vert="horz" lIns="91440" tIns="45720" rIns="91440" bIns="45720" rtlCol="0">
            <a:normAutofit/>
          </a:bodyPr>
          <a:lstStyle/>
          <a:p>
            <a:pPr>
              <a:lnSpc>
                <a:spcPct val="90000"/>
              </a:lnSpc>
              <a:spcBef>
                <a:spcPts val="1000"/>
              </a:spcBef>
            </a:pPr>
            <a:r>
              <a:rPr lang="en-US" sz="1200" kern="1200" dirty="0">
                <a:latin typeface="Arial" charset="0"/>
                <a:ea typeface="Arial" charset="0"/>
                <a:cs typeface="Arial" charset="0"/>
              </a:rPr>
              <a:t>Resource: </a:t>
            </a:r>
            <a:r>
              <a:rPr lang="en-US" sz="1200" dirty="0">
                <a:hlinkClick r:id="rId3"/>
              </a:rPr>
              <a:t>https://injuryfacts.nsc.org/work/work-overview/top-work-related-injury-causes</a:t>
            </a:r>
            <a:endParaRPr lang="en-US" sz="1200" kern="1200" dirty="0">
              <a:latin typeface="Arial" charset="0"/>
              <a:ea typeface="Arial" charset="0"/>
              <a:cs typeface="Arial" charset="0"/>
            </a:endParaRPr>
          </a:p>
          <a:p>
            <a:pPr>
              <a:lnSpc>
                <a:spcPct val="90000"/>
              </a:lnSpc>
              <a:spcBef>
                <a:spcPts val="1000"/>
              </a:spcBef>
            </a:pPr>
            <a:r>
              <a:rPr lang="en-US" sz="1200" kern="1200" dirty="0">
                <a:latin typeface="Arial" charset="0"/>
                <a:ea typeface="Arial" charset="0"/>
                <a:cs typeface="Arial" charset="0"/>
              </a:rPr>
              <a:t>Reference: </a:t>
            </a:r>
            <a:r>
              <a:rPr lang="en-US" sz="1200" kern="1200" dirty="0">
                <a:latin typeface="Arial" charset="0"/>
                <a:ea typeface="Arial" charset="0"/>
                <a:cs typeface="Arial" charset="0"/>
                <a:hlinkClick r:id="rId4"/>
              </a:rPr>
              <a:t>www.osha.gov/etools/electrical-contractors/materials-handling/heavy</a:t>
            </a:r>
            <a:r>
              <a:rPr lang="en-US" sz="1200" kern="1200" dirty="0">
                <a:latin typeface="Arial" charset="0"/>
                <a:ea typeface="Arial" charset="0"/>
                <a:cs typeface="Arial" charset="0"/>
              </a:rPr>
              <a:t> </a:t>
            </a:r>
          </a:p>
        </p:txBody>
      </p:sp>
      <p:graphicFrame>
        <p:nvGraphicFramePr>
          <p:cNvPr id="11" name="Content Placeholder 2">
            <a:extLst>
              <a:ext uri="{FF2B5EF4-FFF2-40B4-BE49-F238E27FC236}">
                <a16:creationId xmlns:a16="http://schemas.microsoft.com/office/drawing/2014/main" id="{52D954CF-227D-256C-4D24-2580E517198E}"/>
              </a:ext>
            </a:extLst>
          </p:cNvPr>
          <p:cNvGraphicFramePr>
            <a:graphicFrameLocks noGrp="1"/>
          </p:cNvGraphicFramePr>
          <p:nvPr>
            <p:ph idx="1"/>
            <p:extLst>
              <p:ext uri="{D42A27DB-BD31-4B8C-83A1-F6EECF244321}">
                <p14:modId xmlns:p14="http://schemas.microsoft.com/office/powerpoint/2010/main" val="2687756136"/>
              </p:ext>
            </p:extLst>
          </p:nvPr>
        </p:nvGraphicFramePr>
        <p:xfrm>
          <a:off x="812861" y="1129525"/>
          <a:ext cx="7518278" cy="4671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8B8B6C00-673E-32EA-F72E-536BEA1C4BDA}"/>
              </a:ext>
            </a:extLst>
          </p:cNvPr>
          <p:cNvSpPr>
            <a:spLocks noGrp="1"/>
          </p:cNvSpPr>
          <p:nvPr>
            <p:ph type="sldNum" sz="quarter" idx="12"/>
          </p:nvPr>
        </p:nvSpPr>
        <p:spPr/>
        <p:txBody>
          <a:bodyPr/>
          <a:lstStyle/>
          <a:p>
            <a:fld id="{7FF3A7C6-5C97-3941-9825-D4D101D87AF9}" type="slidenum">
              <a:rPr lang="en-US" smtClean="0"/>
              <a:t>13</a:t>
            </a:fld>
            <a:endParaRPr lang="en-US" dirty="0"/>
          </a:p>
        </p:txBody>
      </p:sp>
    </p:spTree>
    <p:extLst>
      <p:ext uri="{BB962C8B-B14F-4D97-AF65-F5344CB8AC3E}">
        <p14:creationId xmlns:p14="http://schemas.microsoft.com/office/powerpoint/2010/main" val="124640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5006B-34B0-C16A-F8A9-FD3C52F4F70A}"/>
              </a:ext>
            </a:extLst>
          </p:cNvPr>
          <p:cNvSpPr>
            <a:spLocks noGrp="1"/>
          </p:cNvSpPr>
          <p:nvPr>
            <p:ph type="sldNum" sz="quarter" idx="12"/>
          </p:nvPr>
        </p:nvSpPr>
        <p:spPr/>
        <p:txBody>
          <a:bodyPr/>
          <a:lstStyle/>
          <a:p>
            <a:fld id="{7FF3A7C6-5C97-3941-9825-D4D101D87AF9}" type="slidenum">
              <a:rPr lang="en-US" smtClean="0"/>
              <a:t>14</a:t>
            </a:fld>
            <a:endParaRPr lang="en-US" dirty="0"/>
          </a:p>
        </p:txBody>
      </p:sp>
      <p:sp>
        <p:nvSpPr>
          <p:cNvPr id="3" name="TextBox 2">
            <a:extLst>
              <a:ext uri="{FF2B5EF4-FFF2-40B4-BE49-F238E27FC236}">
                <a16:creationId xmlns:a16="http://schemas.microsoft.com/office/drawing/2014/main" id="{D43FFDDF-4448-5DA5-0985-CA33725C4FC2}"/>
              </a:ext>
            </a:extLst>
          </p:cNvPr>
          <p:cNvSpPr txBox="1"/>
          <p:nvPr/>
        </p:nvSpPr>
        <p:spPr>
          <a:xfrm>
            <a:off x="704144" y="6171238"/>
            <a:ext cx="7491742" cy="276999"/>
          </a:xfrm>
          <a:prstGeom prst="rect">
            <a:avLst/>
          </a:prstGeom>
          <a:noFill/>
        </p:spPr>
        <p:txBody>
          <a:bodyPr wrap="square">
            <a:spAutoFit/>
          </a:bodyPr>
          <a:lstStyle/>
          <a:p>
            <a:r>
              <a:rPr lang="en-US" sz="1200" dirty="0"/>
              <a:t>Reference: </a:t>
            </a:r>
            <a:r>
              <a:rPr lang="en-US" sz="1200" dirty="0">
                <a:hlinkClick r:id="rId3"/>
              </a:rPr>
              <a:t>https://learn.streamery.co/Topics/Safety/Workplace-Safety/Back-Injury-Prevention/Back-Safety</a:t>
            </a:r>
            <a:r>
              <a:rPr lang="en-US" sz="1200" dirty="0"/>
              <a:t> </a:t>
            </a:r>
          </a:p>
        </p:txBody>
      </p:sp>
      <p:pic>
        <p:nvPicPr>
          <p:cNvPr id="5" name="Picture 4" descr="A person squatting in a garage&#10;&#10;Description automatically generated">
            <a:hlinkClick r:id="rId3"/>
            <a:extLst>
              <a:ext uri="{FF2B5EF4-FFF2-40B4-BE49-F238E27FC236}">
                <a16:creationId xmlns:a16="http://schemas.microsoft.com/office/drawing/2014/main" id="{0A9DC4B3-397D-C726-23B2-9018B852C5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44" y="1317339"/>
            <a:ext cx="7720528" cy="4342797"/>
          </a:xfrm>
          <a:prstGeom prst="rect">
            <a:avLst/>
          </a:prstGeom>
        </p:spPr>
      </p:pic>
    </p:spTree>
    <p:extLst>
      <p:ext uri="{BB962C8B-B14F-4D97-AF65-F5344CB8AC3E}">
        <p14:creationId xmlns:p14="http://schemas.microsoft.com/office/powerpoint/2010/main" val="9371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1734-9EBC-DF9F-CCAB-1748F3851232}"/>
              </a:ext>
            </a:extLst>
          </p:cNvPr>
          <p:cNvSpPr>
            <a:spLocks noGrp="1"/>
          </p:cNvSpPr>
          <p:nvPr>
            <p:ph type="title"/>
          </p:nvPr>
        </p:nvSpPr>
        <p:spPr>
          <a:xfrm>
            <a:off x="628650" y="365126"/>
            <a:ext cx="7886700" cy="1325563"/>
          </a:xfrm>
        </p:spPr>
        <p:txBody>
          <a:bodyPr anchor="ctr">
            <a:normAutofit/>
          </a:bodyPr>
          <a:lstStyle/>
          <a:p>
            <a:r>
              <a:rPr lang="en-US" dirty="0"/>
              <a:t>Material Storage Safety</a:t>
            </a:r>
          </a:p>
        </p:txBody>
      </p:sp>
      <p:sp>
        <p:nvSpPr>
          <p:cNvPr id="3" name="Content Placeholder 2">
            <a:extLst>
              <a:ext uri="{FF2B5EF4-FFF2-40B4-BE49-F238E27FC236}">
                <a16:creationId xmlns:a16="http://schemas.microsoft.com/office/drawing/2014/main" id="{B4BB83D6-3D45-56DB-CB9F-5B55A2248612}"/>
              </a:ext>
            </a:extLst>
          </p:cNvPr>
          <p:cNvSpPr>
            <a:spLocks noGrp="1"/>
          </p:cNvSpPr>
          <p:nvPr>
            <p:ph sz="half" idx="1"/>
          </p:nvPr>
        </p:nvSpPr>
        <p:spPr>
          <a:xfrm>
            <a:off x="628650" y="1705620"/>
            <a:ext cx="3943350" cy="4502747"/>
          </a:xfrm>
        </p:spPr>
        <p:txBody>
          <a:bodyPr>
            <a:normAutofit/>
          </a:bodyPr>
          <a:lstStyle/>
          <a:p>
            <a:r>
              <a:rPr lang="en-US" dirty="0"/>
              <a:t>Only stack objects to a safe height and ensure that the stack will remain steady.</a:t>
            </a:r>
          </a:p>
          <a:p>
            <a:r>
              <a:rPr lang="en-US" dirty="0"/>
              <a:t>Maintain at least 18 inches between the stack and any sprinkler heads.</a:t>
            </a:r>
          </a:p>
          <a:p>
            <a:r>
              <a:rPr lang="en-US" dirty="0"/>
              <a:t>Maintain a minimum of three feet clearance around electrical panels and service entries.</a:t>
            </a:r>
          </a:p>
          <a:p>
            <a:r>
              <a:rPr lang="en-US" dirty="0"/>
              <a:t>Keep storage areas free from accumulated material that can cause tripping, fire and explosion or contribute to the harboring of pests.</a:t>
            </a:r>
          </a:p>
        </p:txBody>
      </p:sp>
      <p:sp>
        <p:nvSpPr>
          <p:cNvPr id="4" name="TextBox 3">
            <a:extLst>
              <a:ext uri="{FF2B5EF4-FFF2-40B4-BE49-F238E27FC236}">
                <a16:creationId xmlns:a16="http://schemas.microsoft.com/office/drawing/2014/main" id="{97AA35F5-56D7-5E0A-6730-DAB5517EE2BE}"/>
              </a:ext>
            </a:extLst>
          </p:cNvPr>
          <p:cNvSpPr txBox="1"/>
          <p:nvPr/>
        </p:nvSpPr>
        <p:spPr>
          <a:xfrm>
            <a:off x="628650" y="6208367"/>
            <a:ext cx="4967578" cy="276999"/>
          </a:xfrm>
          <a:prstGeom prst="rect">
            <a:avLst/>
          </a:prstGeom>
          <a:noFill/>
        </p:spPr>
        <p:txBody>
          <a:bodyPr wrap="none" rtlCol="0">
            <a:spAutoFit/>
          </a:bodyPr>
          <a:lstStyle/>
          <a:p>
            <a:r>
              <a:rPr lang="en-US" sz="1200" dirty="0"/>
              <a:t>Reference: </a:t>
            </a:r>
            <a:r>
              <a:rPr lang="en-US" sz="1200" dirty="0">
                <a:hlinkClick r:id="rId3"/>
              </a:rPr>
              <a:t>www.osha.gov/sites/default/files/publications/osha2236.pdf</a:t>
            </a:r>
            <a:r>
              <a:rPr lang="en-US" sz="1200" dirty="0"/>
              <a:t> </a:t>
            </a:r>
          </a:p>
        </p:txBody>
      </p:sp>
      <p:sp>
        <p:nvSpPr>
          <p:cNvPr id="5" name="Slide Number Placeholder 4">
            <a:extLst>
              <a:ext uri="{FF2B5EF4-FFF2-40B4-BE49-F238E27FC236}">
                <a16:creationId xmlns:a16="http://schemas.microsoft.com/office/drawing/2014/main" id="{0A8C04C6-7D23-91B6-F907-CDB72B260F93}"/>
              </a:ext>
            </a:extLst>
          </p:cNvPr>
          <p:cNvSpPr>
            <a:spLocks noGrp="1"/>
          </p:cNvSpPr>
          <p:nvPr>
            <p:ph type="sldNum" sz="quarter" idx="12"/>
          </p:nvPr>
        </p:nvSpPr>
        <p:spPr/>
        <p:txBody>
          <a:bodyPr/>
          <a:lstStyle/>
          <a:p>
            <a:fld id="{7FF3A7C6-5C97-3941-9825-D4D101D87AF9}" type="slidenum">
              <a:rPr lang="en-US" smtClean="0"/>
              <a:t>15</a:t>
            </a:fld>
            <a:endParaRPr lang="en-US" dirty="0"/>
          </a:p>
        </p:txBody>
      </p:sp>
      <p:pic>
        <p:nvPicPr>
          <p:cNvPr id="7" name="Picture 6" descr="A large warehouse with wood on shelves&#10;&#10;Description automatically generated with medium confidence">
            <a:extLst>
              <a:ext uri="{FF2B5EF4-FFF2-40B4-BE49-F238E27FC236}">
                <a16:creationId xmlns:a16="http://schemas.microsoft.com/office/drawing/2014/main" id="{6E7EED84-9965-43FC-DFD6-B0AF3D199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729" y="1739612"/>
            <a:ext cx="3728325" cy="4106053"/>
          </a:xfrm>
          <a:prstGeom prst="rect">
            <a:avLst/>
          </a:prstGeom>
        </p:spPr>
      </p:pic>
    </p:spTree>
    <p:extLst>
      <p:ext uri="{BB962C8B-B14F-4D97-AF65-F5344CB8AC3E}">
        <p14:creationId xmlns:p14="http://schemas.microsoft.com/office/powerpoint/2010/main" val="266856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9685-0958-C0BB-43BD-7B21932E501B}"/>
              </a:ext>
            </a:extLst>
          </p:cNvPr>
          <p:cNvSpPr>
            <a:spLocks noGrp="1"/>
          </p:cNvSpPr>
          <p:nvPr>
            <p:ph type="title"/>
          </p:nvPr>
        </p:nvSpPr>
        <p:spPr>
          <a:xfrm>
            <a:off x="629840" y="18384"/>
            <a:ext cx="7998111" cy="1061519"/>
          </a:xfrm>
        </p:spPr>
        <p:txBody>
          <a:bodyPr vert="horz" lIns="91440" tIns="45720" rIns="91440" bIns="45720" rtlCol="0" anchor="b">
            <a:normAutofit/>
          </a:bodyPr>
          <a:lstStyle/>
          <a:p>
            <a:r>
              <a:rPr lang="en-US" sz="2800" b="1" kern="1200" dirty="0">
                <a:latin typeface="+mn-lt"/>
                <a:ea typeface="Times New Roman" charset="0"/>
                <a:cs typeface="Times New Roman" charset="0"/>
              </a:rPr>
              <a:t>Material Storage Safety (Continued)</a:t>
            </a:r>
          </a:p>
        </p:txBody>
      </p:sp>
      <p:sp>
        <p:nvSpPr>
          <p:cNvPr id="4" name="TextBox 3">
            <a:extLst>
              <a:ext uri="{FF2B5EF4-FFF2-40B4-BE49-F238E27FC236}">
                <a16:creationId xmlns:a16="http://schemas.microsoft.com/office/drawing/2014/main" id="{E2487988-D231-7201-62D4-33E6A4F41A72}"/>
              </a:ext>
            </a:extLst>
          </p:cNvPr>
          <p:cNvSpPr txBox="1"/>
          <p:nvPr/>
        </p:nvSpPr>
        <p:spPr>
          <a:xfrm>
            <a:off x="702611" y="6280841"/>
            <a:ext cx="5499355" cy="239917"/>
          </a:xfrm>
          <a:prstGeom prst="rect">
            <a:avLst/>
          </a:prstGeom>
        </p:spPr>
        <p:txBody>
          <a:bodyPr vert="horz" lIns="91440" tIns="45720" rIns="91440" bIns="45720" rtlCol="0">
            <a:normAutofit lnSpcReduction="10000"/>
          </a:bodyPr>
          <a:lstStyle/>
          <a:p>
            <a:pPr>
              <a:lnSpc>
                <a:spcPct val="90000"/>
              </a:lnSpc>
              <a:spcBef>
                <a:spcPts val="1000"/>
              </a:spcBef>
            </a:pPr>
            <a:r>
              <a:rPr lang="en-US" sz="1200" kern="1200" dirty="0">
                <a:latin typeface="Arial" charset="0"/>
                <a:ea typeface="Arial" charset="0"/>
                <a:cs typeface="Arial" charset="0"/>
              </a:rPr>
              <a:t>Reference: </a:t>
            </a:r>
            <a:r>
              <a:rPr lang="en-US" sz="1200" kern="1200" dirty="0">
                <a:latin typeface="Arial" charset="0"/>
                <a:ea typeface="Arial" charset="0"/>
                <a:cs typeface="Arial" charset="0"/>
                <a:hlinkClick r:id="rId3"/>
              </a:rPr>
              <a:t>www.osha.gov/sites/default/files/publications/osha2236.pdf</a:t>
            </a:r>
            <a:r>
              <a:rPr lang="en-US" sz="1200" kern="1200" dirty="0">
                <a:latin typeface="Arial" charset="0"/>
                <a:ea typeface="Arial" charset="0"/>
                <a:cs typeface="Arial" charset="0"/>
              </a:rPr>
              <a:t> </a:t>
            </a:r>
          </a:p>
        </p:txBody>
      </p:sp>
      <p:graphicFrame>
        <p:nvGraphicFramePr>
          <p:cNvPr id="6" name="Content Placeholder 2">
            <a:extLst>
              <a:ext uri="{FF2B5EF4-FFF2-40B4-BE49-F238E27FC236}">
                <a16:creationId xmlns:a16="http://schemas.microsoft.com/office/drawing/2014/main" id="{05519F82-13DD-8D8D-93FF-A029E4EF16DB}"/>
              </a:ext>
            </a:extLst>
          </p:cNvPr>
          <p:cNvGraphicFramePr>
            <a:graphicFrameLocks noGrp="1"/>
          </p:cNvGraphicFramePr>
          <p:nvPr>
            <p:ph idx="1"/>
            <p:extLst>
              <p:ext uri="{D42A27DB-BD31-4B8C-83A1-F6EECF244321}">
                <p14:modId xmlns:p14="http://schemas.microsoft.com/office/powerpoint/2010/main" val="2305816611"/>
              </p:ext>
            </p:extLst>
          </p:nvPr>
        </p:nvGraphicFramePr>
        <p:xfrm>
          <a:off x="825290" y="1439500"/>
          <a:ext cx="7493419" cy="4581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1AFA787A-1101-F871-CF88-0F1D9BC9EFAA}"/>
              </a:ext>
            </a:extLst>
          </p:cNvPr>
          <p:cNvSpPr>
            <a:spLocks noGrp="1"/>
          </p:cNvSpPr>
          <p:nvPr>
            <p:ph type="sldNum" sz="quarter" idx="12"/>
          </p:nvPr>
        </p:nvSpPr>
        <p:spPr/>
        <p:txBody>
          <a:bodyPr/>
          <a:lstStyle/>
          <a:p>
            <a:fld id="{7FF3A7C6-5C97-3941-9825-D4D101D87AF9}" type="slidenum">
              <a:rPr lang="en-US" smtClean="0"/>
              <a:t>16</a:t>
            </a:fld>
            <a:endParaRPr lang="en-US" dirty="0"/>
          </a:p>
        </p:txBody>
      </p:sp>
    </p:spTree>
    <p:extLst>
      <p:ext uri="{BB962C8B-B14F-4D97-AF65-F5344CB8AC3E}">
        <p14:creationId xmlns:p14="http://schemas.microsoft.com/office/powerpoint/2010/main" val="340351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3F1ED-426F-E203-841C-4C03B3F8B6FC}"/>
              </a:ext>
            </a:extLst>
          </p:cNvPr>
          <p:cNvSpPr txBox="1"/>
          <p:nvPr/>
        </p:nvSpPr>
        <p:spPr>
          <a:xfrm>
            <a:off x="704144" y="6025298"/>
            <a:ext cx="7491742" cy="461665"/>
          </a:xfrm>
          <a:prstGeom prst="rect">
            <a:avLst/>
          </a:prstGeom>
          <a:noFill/>
        </p:spPr>
        <p:txBody>
          <a:bodyPr wrap="square">
            <a:spAutoFit/>
          </a:bodyPr>
          <a:lstStyle/>
          <a:p>
            <a:r>
              <a:rPr lang="en-US" sz="1200" dirty="0"/>
              <a:t>Reference: </a:t>
            </a:r>
            <a:r>
              <a:rPr lang="en-US" sz="1200" dirty="0">
                <a:hlinkClick r:id="rId3"/>
              </a:rPr>
              <a:t>https://learn.streamery.co/Topics/Safety/OSHA-Compliance/Lockout-Tagout/Lockout-Tagout-Controlling-Hazardous-Energy</a:t>
            </a:r>
            <a:r>
              <a:rPr lang="en-US" sz="1200" dirty="0"/>
              <a:t> </a:t>
            </a:r>
          </a:p>
        </p:txBody>
      </p:sp>
      <p:pic>
        <p:nvPicPr>
          <p:cNvPr id="4" name="Picture 3" descr="A person in a hard hat working on a green machine&#10;&#10;Description automatically generated">
            <a:hlinkClick r:id="rId3"/>
            <a:extLst>
              <a:ext uri="{FF2B5EF4-FFF2-40B4-BE49-F238E27FC236}">
                <a16:creationId xmlns:a16="http://schemas.microsoft.com/office/drawing/2014/main" id="{B9D2060B-3534-6407-60B7-717997DAC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00" y="1293875"/>
            <a:ext cx="7762242" cy="4366261"/>
          </a:xfrm>
          <a:prstGeom prst="rect">
            <a:avLst/>
          </a:prstGeom>
        </p:spPr>
      </p:pic>
    </p:spTree>
    <p:extLst>
      <p:ext uri="{BB962C8B-B14F-4D97-AF65-F5344CB8AC3E}">
        <p14:creationId xmlns:p14="http://schemas.microsoft.com/office/powerpoint/2010/main" val="260610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3D40-7FEF-28C7-E114-CFF2B4FFEEF2}"/>
              </a:ext>
            </a:extLst>
          </p:cNvPr>
          <p:cNvSpPr>
            <a:spLocks noGrp="1"/>
          </p:cNvSpPr>
          <p:nvPr>
            <p:ph type="title"/>
          </p:nvPr>
        </p:nvSpPr>
        <p:spPr>
          <a:xfrm>
            <a:off x="628650" y="327470"/>
            <a:ext cx="7886700" cy="1325563"/>
          </a:xfrm>
        </p:spPr>
        <p:txBody>
          <a:bodyPr anchor="ctr">
            <a:normAutofit/>
          </a:bodyPr>
          <a:lstStyle/>
          <a:p>
            <a:r>
              <a:rPr lang="en-US" dirty="0"/>
              <a:t>Material Handling Safety</a:t>
            </a:r>
          </a:p>
        </p:txBody>
      </p:sp>
      <p:sp>
        <p:nvSpPr>
          <p:cNvPr id="3" name="Content Placeholder 2">
            <a:extLst>
              <a:ext uri="{FF2B5EF4-FFF2-40B4-BE49-F238E27FC236}">
                <a16:creationId xmlns:a16="http://schemas.microsoft.com/office/drawing/2014/main" id="{7A119E71-048D-3FAE-0F1F-D76CD6DCAB3B}"/>
              </a:ext>
            </a:extLst>
          </p:cNvPr>
          <p:cNvSpPr>
            <a:spLocks noGrp="1"/>
          </p:cNvSpPr>
          <p:nvPr>
            <p:ph sz="half" idx="1"/>
          </p:nvPr>
        </p:nvSpPr>
        <p:spPr>
          <a:xfrm>
            <a:off x="230297" y="1825625"/>
            <a:ext cx="4097259" cy="4351338"/>
          </a:xfrm>
        </p:spPr>
        <p:txBody>
          <a:bodyPr>
            <a:normAutofit/>
          </a:bodyPr>
          <a:lstStyle/>
          <a:p>
            <a:pPr lvl="1">
              <a:spcBef>
                <a:spcPct val="35000"/>
              </a:spcBef>
              <a:buFont typeface="Arial" panose="020B0604020202020204" pitchFamily="34" charset="0"/>
              <a:buChar char="•"/>
              <a:defRPr/>
            </a:pPr>
            <a:r>
              <a:rPr lang="en-US" altLang="en-US" sz="2000" dirty="0"/>
              <a:t>Assess your load and route.</a:t>
            </a:r>
          </a:p>
          <a:p>
            <a:pPr lvl="1">
              <a:spcBef>
                <a:spcPct val="35000"/>
              </a:spcBef>
              <a:buFont typeface="Arial" panose="020B0604020202020204" pitchFamily="34" charset="0"/>
              <a:buChar char="•"/>
              <a:defRPr/>
            </a:pPr>
            <a:r>
              <a:rPr lang="en-US" altLang="en-US" sz="2000" dirty="0"/>
              <a:t>After proper training, choose the right equipment for the job:</a:t>
            </a:r>
          </a:p>
          <a:p>
            <a:pPr lvl="2">
              <a:spcBef>
                <a:spcPct val="25000"/>
              </a:spcBef>
              <a:buFont typeface="Courier New" panose="02070309020205020404" pitchFamily="49" charset="0"/>
              <a:buChar char="o"/>
              <a:defRPr/>
            </a:pPr>
            <a:r>
              <a:rPr lang="en-US" altLang="en-US" sz="2000" dirty="0"/>
              <a:t>Hand truck</a:t>
            </a:r>
          </a:p>
          <a:p>
            <a:pPr lvl="2">
              <a:spcBef>
                <a:spcPct val="25000"/>
              </a:spcBef>
              <a:buFont typeface="Courier New" panose="02070309020205020404" pitchFamily="49" charset="0"/>
              <a:buChar char="o"/>
              <a:defRPr/>
            </a:pPr>
            <a:r>
              <a:rPr lang="en-US" altLang="en-US" sz="2000" dirty="0"/>
              <a:t>Powered equipment</a:t>
            </a:r>
          </a:p>
          <a:p>
            <a:pPr lvl="2">
              <a:spcBef>
                <a:spcPct val="25000"/>
              </a:spcBef>
              <a:buFont typeface="Courier New" panose="02070309020205020404" pitchFamily="49" charset="0"/>
              <a:buChar char="o"/>
              <a:defRPr/>
            </a:pPr>
            <a:r>
              <a:rPr lang="en-US" altLang="en-US" sz="2000" dirty="0"/>
              <a:t>Conveyor</a:t>
            </a:r>
          </a:p>
          <a:p>
            <a:pPr lvl="2">
              <a:spcBef>
                <a:spcPct val="25000"/>
              </a:spcBef>
              <a:buFont typeface="Courier New" panose="02070309020205020404" pitchFamily="49" charset="0"/>
              <a:buChar char="o"/>
              <a:defRPr/>
            </a:pPr>
            <a:r>
              <a:rPr lang="en-US" altLang="en-US" sz="2000" dirty="0"/>
              <a:t>Hoist and derrick</a:t>
            </a:r>
          </a:p>
          <a:p>
            <a:pPr lvl="1">
              <a:spcBef>
                <a:spcPct val="35000"/>
              </a:spcBef>
              <a:buFont typeface="Arial" panose="020B0604020202020204" pitchFamily="34" charset="0"/>
              <a:buChar char="•"/>
              <a:defRPr/>
            </a:pPr>
            <a:r>
              <a:rPr lang="en-US" altLang="en-US" sz="2000" dirty="0"/>
              <a:t>Load equipment safely. </a:t>
            </a:r>
          </a:p>
          <a:p>
            <a:pPr lvl="1">
              <a:spcBef>
                <a:spcPct val="35000"/>
              </a:spcBef>
              <a:buFont typeface="Arial" panose="020B0604020202020204" pitchFamily="34" charset="0"/>
              <a:buChar char="•"/>
              <a:defRPr/>
            </a:pPr>
            <a:r>
              <a:rPr lang="en-US" altLang="en-US" sz="2000" dirty="0"/>
              <a:t>Push—don’t pull.</a:t>
            </a:r>
          </a:p>
          <a:p>
            <a:pPr lvl="1">
              <a:spcBef>
                <a:spcPct val="35000"/>
              </a:spcBef>
              <a:buFont typeface="Arial" panose="020B0604020202020204" pitchFamily="34" charset="0"/>
              <a:buChar char="•"/>
              <a:defRPr/>
            </a:pPr>
            <a:r>
              <a:rPr lang="en-US" altLang="en-US" sz="2000" dirty="0"/>
              <a:t>Wear appropriate personal protective equipment.</a:t>
            </a:r>
          </a:p>
          <a:p>
            <a:endParaRPr lang="en-US" sz="1900" dirty="0"/>
          </a:p>
        </p:txBody>
      </p:sp>
      <p:sp>
        <p:nvSpPr>
          <p:cNvPr id="4" name="TextBox 3">
            <a:extLst>
              <a:ext uri="{FF2B5EF4-FFF2-40B4-BE49-F238E27FC236}">
                <a16:creationId xmlns:a16="http://schemas.microsoft.com/office/drawing/2014/main" id="{476423B0-1F81-A92D-9D7B-A1BD911005F2}"/>
              </a:ext>
            </a:extLst>
          </p:cNvPr>
          <p:cNvSpPr txBox="1"/>
          <p:nvPr/>
        </p:nvSpPr>
        <p:spPr>
          <a:xfrm>
            <a:off x="628650" y="6208367"/>
            <a:ext cx="4967578" cy="276999"/>
          </a:xfrm>
          <a:prstGeom prst="rect">
            <a:avLst/>
          </a:prstGeom>
          <a:noFill/>
        </p:spPr>
        <p:txBody>
          <a:bodyPr wrap="none" rtlCol="0">
            <a:spAutoFit/>
          </a:bodyPr>
          <a:lstStyle/>
          <a:p>
            <a:r>
              <a:rPr lang="en-US" sz="1200" dirty="0"/>
              <a:t>Reference: </a:t>
            </a:r>
            <a:r>
              <a:rPr lang="en-US" sz="1200" dirty="0">
                <a:hlinkClick r:id="rId3"/>
              </a:rPr>
              <a:t>www.osha.gov/sites/default/files/publications/osha2236.pdf</a:t>
            </a:r>
            <a:r>
              <a:rPr lang="en-US" sz="1200" dirty="0"/>
              <a:t> </a:t>
            </a:r>
          </a:p>
        </p:txBody>
      </p:sp>
      <p:sp>
        <p:nvSpPr>
          <p:cNvPr id="5" name="Slide Number Placeholder 4">
            <a:extLst>
              <a:ext uri="{FF2B5EF4-FFF2-40B4-BE49-F238E27FC236}">
                <a16:creationId xmlns:a16="http://schemas.microsoft.com/office/drawing/2014/main" id="{A8E8A7A1-8D79-B371-8ABE-C45372CCEBD9}"/>
              </a:ext>
            </a:extLst>
          </p:cNvPr>
          <p:cNvSpPr>
            <a:spLocks noGrp="1"/>
          </p:cNvSpPr>
          <p:nvPr>
            <p:ph type="sldNum" sz="quarter" idx="12"/>
          </p:nvPr>
        </p:nvSpPr>
        <p:spPr/>
        <p:txBody>
          <a:bodyPr/>
          <a:lstStyle/>
          <a:p>
            <a:fld id="{7FF3A7C6-5C97-3941-9825-D4D101D87AF9}" type="slidenum">
              <a:rPr lang="en-US" smtClean="0"/>
              <a:t>18</a:t>
            </a:fld>
            <a:endParaRPr lang="en-US" dirty="0"/>
          </a:p>
        </p:txBody>
      </p:sp>
      <p:pic>
        <p:nvPicPr>
          <p:cNvPr id="7" name="Picture 6" descr="A person in a vest and hat with a clipboard on a truck&#10;&#10;Description automatically generated">
            <a:extLst>
              <a:ext uri="{FF2B5EF4-FFF2-40B4-BE49-F238E27FC236}">
                <a16:creationId xmlns:a16="http://schemas.microsoft.com/office/drawing/2014/main" id="{7E789D5F-15D6-D96F-A120-05F3D4C3B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720" y="1798192"/>
            <a:ext cx="3776472" cy="4222455"/>
          </a:xfrm>
          <a:prstGeom prst="rect">
            <a:avLst/>
          </a:prstGeom>
        </p:spPr>
      </p:pic>
    </p:spTree>
    <p:extLst>
      <p:ext uri="{BB962C8B-B14F-4D97-AF65-F5344CB8AC3E}">
        <p14:creationId xmlns:p14="http://schemas.microsoft.com/office/powerpoint/2010/main" val="203326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73546-0E45-3A13-8633-36EE46B6484A}"/>
              </a:ext>
            </a:extLst>
          </p:cNvPr>
          <p:cNvSpPr txBox="1"/>
          <p:nvPr/>
        </p:nvSpPr>
        <p:spPr>
          <a:xfrm>
            <a:off x="686036" y="5998463"/>
            <a:ext cx="7344387" cy="461665"/>
          </a:xfrm>
          <a:prstGeom prst="rect">
            <a:avLst/>
          </a:prstGeom>
          <a:noFill/>
        </p:spPr>
        <p:txBody>
          <a:bodyPr wrap="square">
            <a:spAutoFit/>
          </a:bodyPr>
          <a:lstStyle/>
          <a:p>
            <a:r>
              <a:rPr lang="en-US" sz="1200" dirty="0"/>
              <a:t>Reference: </a:t>
            </a:r>
            <a:r>
              <a:rPr lang="en-US" sz="1200" dirty="0">
                <a:hlinkClick r:id="rId3"/>
              </a:rPr>
              <a:t>https://learn.streamery.co/Topics/Safety/OSHA-Compliance/Forklift-Safety/To-The-Point-About-PITs-and-Pedestrian-Safety</a:t>
            </a:r>
            <a:r>
              <a:rPr lang="en-US" sz="1200" dirty="0"/>
              <a:t> </a:t>
            </a:r>
          </a:p>
        </p:txBody>
      </p:sp>
      <p:pic>
        <p:nvPicPr>
          <p:cNvPr id="4" name="Picture 3" descr="A person driving a forklift&#10;&#10;Description automatically generated">
            <a:hlinkClick r:id="rId3"/>
            <a:extLst>
              <a:ext uri="{FF2B5EF4-FFF2-40B4-BE49-F238E27FC236}">
                <a16:creationId xmlns:a16="http://schemas.microsoft.com/office/drawing/2014/main" id="{D5735204-93CC-8A54-4B93-7F21AA9EA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 y="1280160"/>
            <a:ext cx="7689088" cy="4325112"/>
          </a:xfrm>
          <a:prstGeom prst="rect">
            <a:avLst/>
          </a:prstGeom>
        </p:spPr>
      </p:pic>
    </p:spTree>
    <p:extLst>
      <p:ext uri="{BB962C8B-B14F-4D97-AF65-F5344CB8AC3E}">
        <p14:creationId xmlns:p14="http://schemas.microsoft.com/office/powerpoint/2010/main" val="4019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86F3-D381-8B37-0E35-2D8DA15AEA40}"/>
              </a:ext>
            </a:extLst>
          </p:cNvPr>
          <p:cNvSpPr>
            <a:spLocks noGrp="1"/>
          </p:cNvSpPr>
          <p:nvPr>
            <p:ph type="title"/>
          </p:nvPr>
        </p:nvSpPr>
        <p:spPr>
          <a:xfrm>
            <a:off x="628650" y="245485"/>
            <a:ext cx="7886700" cy="1325563"/>
          </a:xfrm>
        </p:spPr>
        <p:txBody>
          <a:bodyPr anchor="ctr">
            <a:normAutofit/>
          </a:bodyPr>
          <a:lstStyle/>
          <a:p>
            <a:r>
              <a:rPr lang="en-US" dirty="0"/>
              <a:t>Injury S</a:t>
            </a:r>
            <a:r>
              <a:rPr lang="en-US" dirty="0">
                <a:latin typeface="+mn-lt"/>
              </a:rPr>
              <a:t>tatistics</a:t>
            </a:r>
          </a:p>
        </p:txBody>
      </p:sp>
      <p:graphicFrame>
        <p:nvGraphicFramePr>
          <p:cNvPr id="10" name="Content Placeholder 2">
            <a:extLst>
              <a:ext uri="{FF2B5EF4-FFF2-40B4-BE49-F238E27FC236}">
                <a16:creationId xmlns:a16="http://schemas.microsoft.com/office/drawing/2014/main" id="{95EB0750-D3DC-1ECA-D24E-9B331AA45442}"/>
              </a:ext>
            </a:extLst>
          </p:cNvPr>
          <p:cNvGraphicFramePr>
            <a:graphicFrameLocks noGrp="1"/>
          </p:cNvGraphicFramePr>
          <p:nvPr>
            <p:ph idx="1"/>
            <p:extLst>
              <p:ext uri="{D42A27DB-BD31-4B8C-83A1-F6EECF244321}">
                <p14:modId xmlns:p14="http://schemas.microsoft.com/office/powerpoint/2010/main" val="1624032865"/>
              </p:ext>
            </p:extLst>
          </p:nvPr>
        </p:nvGraphicFramePr>
        <p:xfrm>
          <a:off x="939673" y="1538792"/>
          <a:ext cx="7264654" cy="378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1C64BFB-273F-B0CB-195F-2B7A0F6403EF}"/>
              </a:ext>
            </a:extLst>
          </p:cNvPr>
          <p:cNvSpPr txBox="1"/>
          <p:nvPr/>
        </p:nvSpPr>
        <p:spPr>
          <a:xfrm>
            <a:off x="734938" y="5395890"/>
            <a:ext cx="7886700" cy="938719"/>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AutoNum type="arabicPeriod"/>
              <a:tabLst/>
              <a:defRPr/>
            </a:pPr>
            <a:r>
              <a:rPr kumimoji="0" lang="en-US" altLang="en-US" sz="1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www.bls.gov/news.release/pdf/cfoi.pdf</a:t>
            </a:r>
            <a:endParaRPr lang="en-US" altLang="en-US" sz="1100" b="0" u="sng" kern="1200" noProof="0" dirty="0">
              <a:solidFill>
                <a:prstClr val="black"/>
              </a:solidFill>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AutoNum type="arabicPeriod"/>
              <a:tabLst/>
              <a:defRPr/>
            </a:pPr>
            <a:r>
              <a:rPr kumimoji="0" lang="en-US" altLang="en-US" sz="1100" i="0" u="none" strike="noStrike" cap="none" spc="0" normalizeH="0" baseline="0" noProof="0" dirty="0">
                <a:ln>
                  <a:noFill/>
                </a:ln>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injuryfacts.nsc.org/work/work-overview/top-work-related-injury-causes/data    details/#:~:text=While%20transportation%20incidents%20are%20the,involving%20days%20away%20from%20work</a:t>
            </a:r>
            <a:r>
              <a:rPr kumimoji="0" lang="en-US" altLang="en-US" sz="1100" i="0" u="none" strike="noStrike" cap="none" spc="0" normalizeH="0" baseline="0" noProof="0" dirty="0">
                <a:ln>
                  <a:noFill/>
                </a:ln>
                <a:effectLst/>
                <a:uLnTx/>
                <a:uFillTx/>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AutoNum type="arabicPeriod"/>
              <a:tabLst/>
              <a:defRPr/>
            </a:pPr>
            <a:r>
              <a:rPr lang="en-US" altLang="en-US" sz="1100" dirty="0">
                <a:latin typeface="Arial" panose="020B0604020202020204" pitchFamily="34" charset="0"/>
                <a:cs typeface="Arial" panose="020B0604020202020204" pitchFamily="34" charset="0"/>
                <a:hlinkClick r:id="rId10"/>
              </a:rPr>
              <a:t>https://www.shrm.org/topics-tools/employment-law-compliance/new-employees-risk-workplace-injuries</a:t>
            </a:r>
            <a:r>
              <a:rPr lang="en-US" altLang="en-US" sz="1100" dirty="0">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7E499AFF-47A9-35EA-423C-BEDFFFFDEC7F}"/>
              </a:ext>
            </a:extLst>
          </p:cNvPr>
          <p:cNvSpPr>
            <a:spLocks noGrp="1"/>
          </p:cNvSpPr>
          <p:nvPr>
            <p:ph type="sldNum" sz="quarter" idx="12"/>
          </p:nvPr>
        </p:nvSpPr>
        <p:spPr/>
        <p:txBody>
          <a:bodyPr/>
          <a:lstStyle/>
          <a:p>
            <a:fld id="{7FF3A7C6-5C97-3941-9825-D4D101D87AF9}" type="slidenum">
              <a:rPr lang="en-US" smtClean="0"/>
              <a:t>2</a:t>
            </a:fld>
            <a:endParaRPr lang="en-US" dirty="0"/>
          </a:p>
        </p:txBody>
      </p:sp>
    </p:spTree>
    <p:extLst>
      <p:ext uri="{BB962C8B-B14F-4D97-AF65-F5344CB8AC3E}">
        <p14:creationId xmlns:p14="http://schemas.microsoft.com/office/powerpoint/2010/main" val="38934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22D-3C9B-E229-490A-24C223A2CD55}"/>
              </a:ext>
            </a:extLst>
          </p:cNvPr>
          <p:cNvSpPr>
            <a:spLocks noGrp="1"/>
          </p:cNvSpPr>
          <p:nvPr>
            <p:ph type="title"/>
          </p:nvPr>
        </p:nvSpPr>
        <p:spPr>
          <a:xfrm>
            <a:off x="571500" y="249376"/>
            <a:ext cx="7886700" cy="1325563"/>
          </a:xfrm>
        </p:spPr>
        <p:txBody>
          <a:bodyPr anchor="ctr">
            <a:normAutofit/>
          </a:bodyPr>
          <a:lstStyle/>
          <a:p>
            <a:r>
              <a:rPr lang="en-US" altLang="en-US" dirty="0"/>
              <a:t>Ladder Safety</a:t>
            </a:r>
            <a:endParaRPr lang="en-US" dirty="0"/>
          </a:p>
        </p:txBody>
      </p:sp>
      <p:sp>
        <p:nvSpPr>
          <p:cNvPr id="3" name="Content Placeholder 2">
            <a:extLst>
              <a:ext uri="{FF2B5EF4-FFF2-40B4-BE49-F238E27FC236}">
                <a16:creationId xmlns:a16="http://schemas.microsoft.com/office/drawing/2014/main" id="{32FE598F-99B7-A0D7-CE1C-1FBE1706CF68}"/>
              </a:ext>
            </a:extLst>
          </p:cNvPr>
          <p:cNvSpPr>
            <a:spLocks noGrp="1"/>
          </p:cNvSpPr>
          <p:nvPr>
            <p:ph sz="half" idx="1"/>
          </p:nvPr>
        </p:nvSpPr>
        <p:spPr>
          <a:xfrm>
            <a:off x="571500" y="1717429"/>
            <a:ext cx="4000500" cy="4351338"/>
          </a:xfrm>
        </p:spPr>
        <p:txBody>
          <a:bodyPr>
            <a:normAutofit fontScale="92500" lnSpcReduction="10000"/>
          </a:bodyPr>
          <a:lstStyle/>
          <a:p>
            <a:r>
              <a:rPr lang="en-US" altLang="en-US" dirty="0"/>
              <a:t>Maintain three points of contact while ascending or descending a ladder.</a:t>
            </a:r>
          </a:p>
          <a:p>
            <a:r>
              <a:rPr lang="en-US" altLang="en-US" dirty="0"/>
              <a:t>Face the ladder when ascending, descending or working.</a:t>
            </a:r>
          </a:p>
          <a:p>
            <a:r>
              <a:rPr lang="en-US" dirty="0"/>
              <a:t>Use the correct ladder for the job and ensure that it is sturdy enough to hold the load.</a:t>
            </a:r>
          </a:p>
          <a:p>
            <a:r>
              <a:rPr lang="en-US" dirty="0"/>
              <a:t>Make sure the ladder is stable.</a:t>
            </a:r>
          </a:p>
          <a:p>
            <a:r>
              <a:rPr lang="en-US" dirty="0"/>
              <a:t>Inspect ladders before use. Check for loose, cracked, bent, missing or broken steps/rungs, rails and non-slip feet. </a:t>
            </a:r>
          </a:p>
          <a:p>
            <a:r>
              <a:rPr lang="en-US" b="1" dirty="0"/>
              <a:t>Damaged or worn ladders must be destroyed.</a:t>
            </a:r>
            <a:endParaRPr lang="en-US" dirty="0"/>
          </a:p>
          <a:p>
            <a:endParaRPr lang="en-US" dirty="0"/>
          </a:p>
          <a:p>
            <a:endParaRPr lang="en-US" sz="1700" dirty="0"/>
          </a:p>
        </p:txBody>
      </p:sp>
      <p:sp>
        <p:nvSpPr>
          <p:cNvPr id="5" name="TextBox 4">
            <a:extLst>
              <a:ext uri="{FF2B5EF4-FFF2-40B4-BE49-F238E27FC236}">
                <a16:creationId xmlns:a16="http://schemas.microsoft.com/office/drawing/2014/main" id="{33F1B188-948B-28FB-C5CF-3221700F38EF}"/>
              </a:ext>
            </a:extLst>
          </p:cNvPr>
          <p:cNvSpPr txBox="1"/>
          <p:nvPr/>
        </p:nvSpPr>
        <p:spPr>
          <a:xfrm>
            <a:off x="628650" y="6215875"/>
            <a:ext cx="7261412" cy="276999"/>
          </a:xfrm>
          <a:prstGeom prst="rect">
            <a:avLst/>
          </a:prstGeom>
          <a:noFill/>
        </p:spPr>
        <p:txBody>
          <a:bodyPr wrap="square">
            <a:spAutoFit/>
          </a:bodyPr>
          <a:lstStyle/>
          <a:p>
            <a:r>
              <a:rPr lang="en-US" sz="1200" dirty="0"/>
              <a:t>Reference: </a:t>
            </a:r>
            <a:r>
              <a:rPr lang="en-US" sz="1200" dirty="0">
                <a:hlinkClick r:id="rId3"/>
              </a:rPr>
              <a:t>www.osha.gov/sites/default/files/publications/osha3124.pdf</a:t>
            </a:r>
            <a:r>
              <a:rPr lang="en-US" sz="1200" dirty="0"/>
              <a:t> </a:t>
            </a:r>
          </a:p>
        </p:txBody>
      </p:sp>
      <p:sp>
        <p:nvSpPr>
          <p:cNvPr id="4" name="Slide Number Placeholder 3">
            <a:extLst>
              <a:ext uri="{FF2B5EF4-FFF2-40B4-BE49-F238E27FC236}">
                <a16:creationId xmlns:a16="http://schemas.microsoft.com/office/drawing/2014/main" id="{21989509-A93E-97A2-4855-39EBA7F9E2F0}"/>
              </a:ext>
            </a:extLst>
          </p:cNvPr>
          <p:cNvSpPr>
            <a:spLocks noGrp="1"/>
          </p:cNvSpPr>
          <p:nvPr>
            <p:ph type="sldNum" sz="quarter" idx="12"/>
          </p:nvPr>
        </p:nvSpPr>
        <p:spPr/>
        <p:txBody>
          <a:bodyPr/>
          <a:lstStyle/>
          <a:p>
            <a:fld id="{7FF3A7C6-5C97-3941-9825-D4D101D87AF9}" type="slidenum">
              <a:rPr lang="en-US" smtClean="0"/>
              <a:t>20</a:t>
            </a:fld>
            <a:endParaRPr lang="en-US" dirty="0"/>
          </a:p>
        </p:txBody>
      </p:sp>
      <p:pic>
        <p:nvPicPr>
          <p:cNvPr id="8" name="Picture 7" descr="A ladder leaning against a wall&#10;&#10;Description automatically generated">
            <a:extLst>
              <a:ext uri="{FF2B5EF4-FFF2-40B4-BE49-F238E27FC236}">
                <a16:creationId xmlns:a16="http://schemas.microsoft.com/office/drawing/2014/main" id="{C347251C-8837-D80B-53B8-F54D51FA4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123" y="1673352"/>
            <a:ext cx="3680759" cy="4169664"/>
          </a:xfrm>
          <a:prstGeom prst="rect">
            <a:avLst/>
          </a:prstGeom>
        </p:spPr>
      </p:pic>
    </p:spTree>
    <p:extLst>
      <p:ext uri="{BB962C8B-B14F-4D97-AF65-F5344CB8AC3E}">
        <p14:creationId xmlns:p14="http://schemas.microsoft.com/office/powerpoint/2010/main" val="300322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983D-D2EF-E3C0-2F6C-4DE92314574C}"/>
              </a:ext>
            </a:extLst>
          </p:cNvPr>
          <p:cNvSpPr>
            <a:spLocks noGrp="1"/>
          </p:cNvSpPr>
          <p:nvPr>
            <p:ph type="title"/>
          </p:nvPr>
        </p:nvSpPr>
        <p:spPr>
          <a:xfrm>
            <a:off x="628649" y="225568"/>
            <a:ext cx="7886700" cy="1325563"/>
          </a:xfrm>
        </p:spPr>
        <p:txBody>
          <a:bodyPr anchor="ctr">
            <a:normAutofit/>
          </a:bodyPr>
          <a:lstStyle/>
          <a:p>
            <a:r>
              <a:rPr lang="en-US" dirty="0"/>
              <a:t>Ladder Inspection</a:t>
            </a:r>
          </a:p>
        </p:txBody>
      </p:sp>
      <p:graphicFrame>
        <p:nvGraphicFramePr>
          <p:cNvPr id="29" name="Content Placeholder 2">
            <a:extLst>
              <a:ext uri="{FF2B5EF4-FFF2-40B4-BE49-F238E27FC236}">
                <a16:creationId xmlns:a16="http://schemas.microsoft.com/office/drawing/2014/main" id="{252C47C0-4530-FBA9-F7F3-A3520FF51F44}"/>
              </a:ext>
            </a:extLst>
          </p:cNvPr>
          <p:cNvGraphicFramePr>
            <a:graphicFrameLocks noGrp="1"/>
          </p:cNvGraphicFramePr>
          <p:nvPr>
            <p:ph idx="1"/>
            <p:extLst>
              <p:ext uri="{D42A27DB-BD31-4B8C-83A1-F6EECF244321}">
                <p14:modId xmlns:p14="http://schemas.microsoft.com/office/powerpoint/2010/main" val="2106078687"/>
              </p:ext>
            </p:extLst>
          </p:nvPr>
        </p:nvGraphicFramePr>
        <p:xfrm>
          <a:off x="628650" y="1421395"/>
          <a:ext cx="8008356" cy="464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D48839-3112-BA68-FD25-60448A189FBF}"/>
              </a:ext>
            </a:extLst>
          </p:cNvPr>
          <p:cNvSpPr txBox="1"/>
          <p:nvPr/>
        </p:nvSpPr>
        <p:spPr>
          <a:xfrm>
            <a:off x="740119" y="6223163"/>
            <a:ext cx="76637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 </a:t>
            </a:r>
            <a:r>
              <a:rPr lang="en-US" sz="1200" dirty="0">
                <a:hlinkClick r:id="rId8"/>
              </a:rPr>
              <a:t>www.dir.ca.gov/dosh/etools/08-001/care.htm</a:t>
            </a:r>
            <a:r>
              <a:rPr lang="en-US" sz="1200" dirty="0"/>
              <a:t> </a:t>
            </a:r>
          </a:p>
        </p:txBody>
      </p:sp>
    </p:spTree>
    <p:extLst>
      <p:ext uri="{BB962C8B-B14F-4D97-AF65-F5344CB8AC3E}">
        <p14:creationId xmlns:p14="http://schemas.microsoft.com/office/powerpoint/2010/main" val="1378604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983D-D2EF-E3C0-2F6C-4DE92314574C}"/>
              </a:ext>
            </a:extLst>
          </p:cNvPr>
          <p:cNvSpPr>
            <a:spLocks noGrp="1"/>
          </p:cNvSpPr>
          <p:nvPr>
            <p:ph type="title"/>
          </p:nvPr>
        </p:nvSpPr>
        <p:spPr>
          <a:xfrm>
            <a:off x="628649" y="0"/>
            <a:ext cx="7886700" cy="1325563"/>
          </a:xfrm>
        </p:spPr>
        <p:txBody>
          <a:bodyPr anchor="ctr">
            <a:normAutofit/>
          </a:bodyPr>
          <a:lstStyle/>
          <a:p>
            <a:r>
              <a:rPr lang="en-US" dirty="0"/>
              <a:t>Ladder Inspection (Continued)</a:t>
            </a:r>
          </a:p>
        </p:txBody>
      </p:sp>
      <p:graphicFrame>
        <p:nvGraphicFramePr>
          <p:cNvPr id="19" name="Content Placeholder 2">
            <a:extLst>
              <a:ext uri="{FF2B5EF4-FFF2-40B4-BE49-F238E27FC236}">
                <a16:creationId xmlns:a16="http://schemas.microsoft.com/office/drawing/2014/main" id="{1FB94273-3DA8-5499-A6D8-C270790A2E09}"/>
              </a:ext>
            </a:extLst>
          </p:cNvPr>
          <p:cNvGraphicFramePr>
            <a:graphicFrameLocks noGrp="1"/>
          </p:cNvGraphicFramePr>
          <p:nvPr>
            <p:ph idx="1"/>
            <p:extLst>
              <p:ext uri="{D42A27DB-BD31-4B8C-83A1-F6EECF244321}">
                <p14:modId xmlns:p14="http://schemas.microsoft.com/office/powerpoint/2010/main" val="1468368326"/>
              </p:ext>
            </p:extLst>
          </p:nvPr>
        </p:nvGraphicFramePr>
        <p:xfrm>
          <a:off x="628650" y="1086416"/>
          <a:ext cx="7886700" cy="508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5702ABD-AA02-FAE1-48FF-1C26ECF6FD89}"/>
              </a:ext>
            </a:extLst>
          </p:cNvPr>
          <p:cNvSpPr txBox="1"/>
          <p:nvPr/>
        </p:nvSpPr>
        <p:spPr>
          <a:xfrm>
            <a:off x="628650" y="6295590"/>
            <a:ext cx="76637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 </a:t>
            </a:r>
            <a:r>
              <a:rPr lang="en-US" sz="1200" dirty="0">
                <a:hlinkClick r:id="rId8"/>
              </a:rPr>
              <a:t>www.dir.ca.gov/dosh/etools/08-001/care.htm</a:t>
            </a:r>
            <a:r>
              <a:rPr lang="en-US" sz="1200" dirty="0"/>
              <a:t> </a:t>
            </a:r>
          </a:p>
        </p:txBody>
      </p:sp>
    </p:spTree>
    <p:extLst>
      <p:ext uri="{BB962C8B-B14F-4D97-AF65-F5344CB8AC3E}">
        <p14:creationId xmlns:p14="http://schemas.microsoft.com/office/powerpoint/2010/main" val="3285233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983D-D2EF-E3C0-2F6C-4DE92314574C}"/>
              </a:ext>
            </a:extLst>
          </p:cNvPr>
          <p:cNvSpPr>
            <a:spLocks noGrp="1"/>
          </p:cNvSpPr>
          <p:nvPr>
            <p:ph type="title"/>
          </p:nvPr>
        </p:nvSpPr>
        <p:spPr>
          <a:xfrm>
            <a:off x="628649" y="220270"/>
            <a:ext cx="7886700" cy="1325563"/>
          </a:xfrm>
        </p:spPr>
        <p:txBody>
          <a:bodyPr anchor="ctr">
            <a:normAutofit/>
          </a:bodyPr>
          <a:lstStyle/>
          <a:p>
            <a:r>
              <a:rPr lang="en-US" dirty="0"/>
              <a:t>Ladder Inspection (Continued)</a:t>
            </a:r>
          </a:p>
        </p:txBody>
      </p:sp>
      <p:graphicFrame>
        <p:nvGraphicFramePr>
          <p:cNvPr id="23" name="Content Placeholder 2">
            <a:extLst>
              <a:ext uri="{FF2B5EF4-FFF2-40B4-BE49-F238E27FC236}">
                <a16:creationId xmlns:a16="http://schemas.microsoft.com/office/drawing/2014/main" id="{73AF9CC0-E574-DF4E-4A13-8C0A287742F5}"/>
              </a:ext>
            </a:extLst>
          </p:cNvPr>
          <p:cNvGraphicFramePr/>
          <p:nvPr>
            <p:extLst>
              <p:ext uri="{D42A27DB-BD31-4B8C-83A1-F6EECF244321}">
                <p14:modId xmlns:p14="http://schemas.microsoft.com/office/powerpoint/2010/main" val="1299167680"/>
              </p:ext>
            </p:extLst>
          </p:nvPr>
        </p:nvGraphicFramePr>
        <p:xfrm>
          <a:off x="628650" y="1439501"/>
          <a:ext cx="7886700" cy="4716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3345FEB-C6FB-84C2-76C7-44C8D259C2E5}"/>
              </a:ext>
            </a:extLst>
          </p:cNvPr>
          <p:cNvSpPr txBox="1"/>
          <p:nvPr/>
        </p:nvSpPr>
        <p:spPr>
          <a:xfrm>
            <a:off x="740120" y="6295590"/>
            <a:ext cx="76637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 </a:t>
            </a:r>
            <a:r>
              <a:rPr lang="en-US" sz="1200" dirty="0">
                <a:hlinkClick r:id="rId8"/>
              </a:rPr>
              <a:t>www.dir.ca.gov/dosh/etools/08-001/care.htm</a:t>
            </a:r>
            <a:r>
              <a:rPr lang="en-US" sz="1200" dirty="0"/>
              <a:t> </a:t>
            </a:r>
          </a:p>
        </p:txBody>
      </p:sp>
    </p:spTree>
    <p:extLst>
      <p:ext uri="{BB962C8B-B14F-4D97-AF65-F5344CB8AC3E}">
        <p14:creationId xmlns:p14="http://schemas.microsoft.com/office/powerpoint/2010/main" val="3379597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3F2E60-4D2B-8351-B2DE-C8FB37D8D769}"/>
              </a:ext>
            </a:extLst>
          </p:cNvPr>
          <p:cNvSpPr>
            <a:spLocks noGrp="1"/>
          </p:cNvSpPr>
          <p:nvPr>
            <p:ph type="sldNum" sz="quarter" idx="12"/>
          </p:nvPr>
        </p:nvSpPr>
        <p:spPr/>
        <p:txBody>
          <a:bodyPr/>
          <a:lstStyle/>
          <a:p>
            <a:fld id="{7FF3A7C6-5C97-3941-9825-D4D101D87AF9}" type="slidenum">
              <a:rPr lang="en-US" smtClean="0"/>
              <a:t>24</a:t>
            </a:fld>
            <a:endParaRPr lang="en-US" dirty="0"/>
          </a:p>
        </p:txBody>
      </p:sp>
      <p:sp>
        <p:nvSpPr>
          <p:cNvPr id="4" name="TextBox 3">
            <a:extLst>
              <a:ext uri="{FF2B5EF4-FFF2-40B4-BE49-F238E27FC236}">
                <a16:creationId xmlns:a16="http://schemas.microsoft.com/office/drawing/2014/main" id="{7B4EAF03-E12C-F797-2586-4E0F1453B9F3}"/>
              </a:ext>
            </a:extLst>
          </p:cNvPr>
          <p:cNvSpPr txBox="1"/>
          <p:nvPr/>
        </p:nvSpPr>
        <p:spPr>
          <a:xfrm>
            <a:off x="767519" y="5984853"/>
            <a:ext cx="6658823" cy="461665"/>
          </a:xfrm>
          <a:prstGeom prst="rect">
            <a:avLst/>
          </a:prstGeom>
          <a:noFill/>
        </p:spPr>
        <p:txBody>
          <a:bodyPr wrap="square">
            <a:spAutoFit/>
          </a:bodyPr>
          <a:lstStyle/>
          <a:p>
            <a:r>
              <a:rPr lang="en-US" sz="1200" dirty="0"/>
              <a:t>Reference: </a:t>
            </a:r>
            <a:r>
              <a:rPr lang="en-US" sz="1200" dirty="0">
                <a:hlinkClick r:id="rId3"/>
              </a:rPr>
              <a:t>https://learn.streamery.co/Topics/Safety/OSHA-Compliance/Ladder-Safety/A-Practical-Approach-to-Ladder-Safety-Concise-en</a:t>
            </a:r>
            <a:r>
              <a:rPr lang="en-US" sz="1200" dirty="0"/>
              <a:t> </a:t>
            </a:r>
          </a:p>
        </p:txBody>
      </p:sp>
      <p:pic>
        <p:nvPicPr>
          <p:cNvPr id="5" name="Picture 4" descr="A group of men wearing hard hats&#10;&#10;Description automatically generated">
            <a:hlinkClick r:id="rId3"/>
            <a:extLst>
              <a:ext uri="{FF2B5EF4-FFF2-40B4-BE49-F238E27FC236}">
                <a16:creationId xmlns:a16="http://schemas.microsoft.com/office/drawing/2014/main" id="{583618F0-44E6-C506-FD65-187039BBF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12" y="1298448"/>
            <a:ext cx="7721600" cy="4343400"/>
          </a:xfrm>
          <a:prstGeom prst="rect">
            <a:avLst/>
          </a:prstGeom>
        </p:spPr>
      </p:pic>
    </p:spTree>
    <p:extLst>
      <p:ext uri="{BB962C8B-B14F-4D97-AF65-F5344CB8AC3E}">
        <p14:creationId xmlns:p14="http://schemas.microsoft.com/office/powerpoint/2010/main" val="675381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A793-08C6-2416-2A0F-F67C0D53394F}"/>
              </a:ext>
            </a:extLst>
          </p:cNvPr>
          <p:cNvSpPr>
            <a:spLocks noGrp="1"/>
          </p:cNvSpPr>
          <p:nvPr>
            <p:ph type="title"/>
          </p:nvPr>
        </p:nvSpPr>
        <p:spPr>
          <a:xfrm>
            <a:off x="628650" y="365126"/>
            <a:ext cx="7886700" cy="1325563"/>
          </a:xfrm>
        </p:spPr>
        <p:txBody>
          <a:bodyPr anchor="ctr">
            <a:normAutofit/>
          </a:bodyPr>
          <a:lstStyle/>
          <a:p>
            <a:r>
              <a:rPr lang="en-US" dirty="0"/>
              <a:t>Hazard Communication</a:t>
            </a:r>
          </a:p>
        </p:txBody>
      </p:sp>
      <p:sp>
        <p:nvSpPr>
          <p:cNvPr id="3" name="Content Placeholder 2">
            <a:extLst>
              <a:ext uri="{FF2B5EF4-FFF2-40B4-BE49-F238E27FC236}">
                <a16:creationId xmlns:a16="http://schemas.microsoft.com/office/drawing/2014/main" id="{2B4D22A8-34AA-0940-2276-1BF697A10075}"/>
              </a:ext>
            </a:extLst>
          </p:cNvPr>
          <p:cNvSpPr>
            <a:spLocks noGrp="1"/>
          </p:cNvSpPr>
          <p:nvPr>
            <p:ph sz="half" idx="1"/>
          </p:nvPr>
        </p:nvSpPr>
        <p:spPr>
          <a:xfrm>
            <a:off x="628649" y="1690689"/>
            <a:ext cx="4124419" cy="4351338"/>
          </a:xfrm>
        </p:spPr>
        <p:txBody>
          <a:bodyPr>
            <a:normAutofit/>
          </a:bodyPr>
          <a:lstStyle/>
          <a:p>
            <a:pPr marR="13811">
              <a:spcBef>
                <a:spcPts val="450"/>
              </a:spcBef>
            </a:pPr>
            <a:r>
              <a:rPr lang="en-US" dirty="0"/>
              <a:t>Hazardous materials present great risks. You have a right to know what materials are used in the workplace and what hazards they present. </a:t>
            </a:r>
          </a:p>
          <a:p>
            <a:pPr marR="13811">
              <a:spcBef>
                <a:spcPts val="450"/>
              </a:spcBef>
            </a:pPr>
            <a:r>
              <a:rPr lang="en-US" dirty="0"/>
              <a:t>A list of hazardous materials used in this facility will be provided for your review. </a:t>
            </a:r>
          </a:p>
          <a:p>
            <a:pPr marR="13811">
              <a:spcBef>
                <a:spcPts val="450"/>
              </a:spcBef>
            </a:pPr>
            <a:r>
              <a:rPr lang="en-US" dirty="0"/>
              <a:t>All containers must be labeled with safety information that lists the contents, name and address of manufacturer or importer and specific hazards, including the degree of hazard.</a:t>
            </a:r>
          </a:p>
          <a:p>
            <a:endParaRPr lang="en-US" dirty="0"/>
          </a:p>
        </p:txBody>
      </p:sp>
      <p:sp>
        <p:nvSpPr>
          <p:cNvPr id="4" name="TextBox 3">
            <a:extLst>
              <a:ext uri="{FF2B5EF4-FFF2-40B4-BE49-F238E27FC236}">
                <a16:creationId xmlns:a16="http://schemas.microsoft.com/office/drawing/2014/main" id="{87620222-BF67-0EEA-8966-5B21449AD0BA}"/>
              </a:ext>
            </a:extLst>
          </p:cNvPr>
          <p:cNvSpPr txBox="1"/>
          <p:nvPr/>
        </p:nvSpPr>
        <p:spPr>
          <a:xfrm>
            <a:off x="761999" y="6215875"/>
            <a:ext cx="7082117" cy="276999"/>
          </a:xfrm>
          <a:prstGeom prst="rect">
            <a:avLst/>
          </a:prstGeom>
          <a:noFill/>
        </p:spPr>
        <p:txBody>
          <a:bodyPr wrap="square">
            <a:spAutoFit/>
          </a:bodyPr>
          <a:lstStyle/>
          <a:p>
            <a:r>
              <a:rPr lang="en-US" sz="1200" dirty="0"/>
              <a:t>Reference: </a:t>
            </a:r>
            <a:r>
              <a:rPr lang="en-US" sz="1200" dirty="0">
                <a:hlinkClick r:id="rId3"/>
              </a:rPr>
              <a:t>www.osha.gov/sites/default/files/publications/OSHA3514.pdf</a:t>
            </a:r>
            <a:r>
              <a:rPr lang="en-US" sz="1200" dirty="0"/>
              <a:t> </a:t>
            </a:r>
          </a:p>
        </p:txBody>
      </p:sp>
      <p:sp>
        <p:nvSpPr>
          <p:cNvPr id="5" name="Slide Number Placeholder 4">
            <a:extLst>
              <a:ext uri="{FF2B5EF4-FFF2-40B4-BE49-F238E27FC236}">
                <a16:creationId xmlns:a16="http://schemas.microsoft.com/office/drawing/2014/main" id="{4D66FEAE-07FD-B9AF-619E-96F1E561C5C1}"/>
              </a:ext>
            </a:extLst>
          </p:cNvPr>
          <p:cNvSpPr>
            <a:spLocks noGrp="1"/>
          </p:cNvSpPr>
          <p:nvPr>
            <p:ph type="sldNum" sz="quarter" idx="12"/>
          </p:nvPr>
        </p:nvSpPr>
        <p:spPr/>
        <p:txBody>
          <a:bodyPr/>
          <a:lstStyle/>
          <a:p>
            <a:fld id="{7FF3A7C6-5C97-3941-9825-D4D101D87AF9}" type="slidenum">
              <a:rPr lang="en-US" smtClean="0"/>
              <a:t>25</a:t>
            </a:fld>
            <a:endParaRPr lang="en-US" dirty="0"/>
          </a:p>
        </p:txBody>
      </p:sp>
      <p:pic>
        <p:nvPicPr>
          <p:cNvPr id="7" name="Picture 6" descr="A yellow warning sign with a black symbol&#10;&#10;Description automatically generated">
            <a:extLst>
              <a:ext uri="{FF2B5EF4-FFF2-40B4-BE49-F238E27FC236}">
                <a16:creationId xmlns:a16="http://schemas.microsoft.com/office/drawing/2014/main" id="{8EF63BD3-0EF8-DF8B-0238-BF8D7017A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548" y="1571008"/>
            <a:ext cx="3202347" cy="4351338"/>
          </a:xfrm>
          <a:prstGeom prst="rect">
            <a:avLst/>
          </a:prstGeom>
        </p:spPr>
      </p:pic>
    </p:spTree>
    <p:extLst>
      <p:ext uri="{BB962C8B-B14F-4D97-AF65-F5344CB8AC3E}">
        <p14:creationId xmlns:p14="http://schemas.microsoft.com/office/powerpoint/2010/main" val="3088645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6BB9-B11B-F8E4-BC66-396F11FA8D38}"/>
              </a:ext>
            </a:extLst>
          </p:cNvPr>
          <p:cNvSpPr>
            <a:spLocks noGrp="1"/>
          </p:cNvSpPr>
          <p:nvPr>
            <p:ph type="title"/>
          </p:nvPr>
        </p:nvSpPr>
        <p:spPr>
          <a:xfrm>
            <a:off x="628192" y="250973"/>
            <a:ext cx="6920749" cy="889503"/>
          </a:xfrm>
        </p:spPr>
        <p:txBody>
          <a:bodyPr vert="horz" lIns="91440" tIns="45720" rIns="91440" bIns="45720" rtlCol="0" anchor="b">
            <a:normAutofit/>
          </a:bodyPr>
          <a:lstStyle/>
          <a:p>
            <a:r>
              <a:rPr lang="en-US" sz="2700" b="1" kern="1200" dirty="0">
                <a:latin typeface="+mn-lt"/>
                <a:ea typeface="Times New Roman" charset="0"/>
                <a:cs typeface="Times New Roman" charset="0"/>
              </a:rPr>
              <a:t>Hazard Communication (Continued)</a:t>
            </a:r>
          </a:p>
        </p:txBody>
      </p:sp>
      <p:sp>
        <p:nvSpPr>
          <p:cNvPr id="5" name="TextBox 4">
            <a:extLst>
              <a:ext uri="{FF2B5EF4-FFF2-40B4-BE49-F238E27FC236}">
                <a16:creationId xmlns:a16="http://schemas.microsoft.com/office/drawing/2014/main" id="{FDB2AC10-7AE7-A1C7-8015-B8A8698E56AE}"/>
              </a:ext>
            </a:extLst>
          </p:cNvPr>
          <p:cNvSpPr txBox="1"/>
          <p:nvPr/>
        </p:nvSpPr>
        <p:spPr>
          <a:xfrm>
            <a:off x="628192" y="6216592"/>
            <a:ext cx="6133098" cy="428908"/>
          </a:xfrm>
          <a:prstGeom prst="rect">
            <a:avLst/>
          </a:prstGeom>
        </p:spPr>
        <p:txBody>
          <a:bodyPr vert="horz" lIns="91440" tIns="45720" rIns="91440" bIns="45720" rtlCol="0">
            <a:normAutofit/>
          </a:bodyPr>
          <a:lstStyle/>
          <a:p>
            <a:pPr>
              <a:lnSpc>
                <a:spcPct val="90000"/>
              </a:lnSpc>
              <a:spcBef>
                <a:spcPts val="1000"/>
              </a:spcBef>
            </a:pPr>
            <a:r>
              <a:rPr lang="en-US" sz="1200" kern="1200" dirty="0">
                <a:latin typeface="Arial" charset="0"/>
                <a:ea typeface="Arial" charset="0"/>
                <a:cs typeface="Arial" charset="0"/>
              </a:rPr>
              <a:t>Reference: </a:t>
            </a:r>
            <a:r>
              <a:rPr lang="en-US" sz="1200" kern="1200" dirty="0">
                <a:latin typeface="Arial" charset="0"/>
                <a:ea typeface="Arial" charset="0"/>
                <a:cs typeface="Arial" charset="0"/>
                <a:hlinkClick r:id="rId3"/>
              </a:rPr>
              <a:t>www.osha.gov/sites/default/files/publications/OSHA3514.pdf</a:t>
            </a:r>
            <a:r>
              <a:rPr lang="en-US" sz="1200" kern="1200" dirty="0">
                <a:latin typeface="Arial" charset="0"/>
                <a:ea typeface="Arial" charset="0"/>
                <a:cs typeface="Arial" charset="0"/>
              </a:rPr>
              <a:t> </a:t>
            </a:r>
          </a:p>
        </p:txBody>
      </p:sp>
      <p:sp>
        <p:nvSpPr>
          <p:cNvPr id="3" name="Slide Number Placeholder 2">
            <a:extLst>
              <a:ext uri="{FF2B5EF4-FFF2-40B4-BE49-F238E27FC236}">
                <a16:creationId xmlns:a16="http://schemas.microsoft.com/office/drawing/2014/main" id="{D9846BA5-211F-ACB8-0179-363337D7E577}"/>
              </a:ext>
            </a:extLst>
          </p:cNvPr>
          <p:cNvSpPr>
            <a:spLocks noGrp="1"/>
          </p:cNvSpPr>
          <p:nvPr>
            <p:ph type="sldNum" sz="quarter" idx="12"/>
          </p:nvPr>
        </p:nvSpPr>
        <p:spPr>
          <a:xfrm>
            <a:off x="6919863" y="6522147"/>
            <a:ext cx="2057400" cy="365125"/>
          </a:xfrm>
        </p:spPr>
        <p:txBody>
          <a:bodyPr vert="horz" lIns="91440" tIns="45720" rIns="91440" bIns="45720" rtlCol="0" anchor="ctr">
            <a:normAutofit/>
          </a:bodyPr>
          <a:lstStyle/>
          <a:p>
            <a:pPr>
              <a:spcAft>
                <a:spcPts val="600"/>
              </a:spcAft>
            </a:pPr>
            <a:fld id="{7FF3A7C6-5C97-3941-9825-D4D101D87AF9}" type="slidenum">
              <a:rPr lang="en-US" smtClean="0"/>
              <a:pPr>
                <a:spcAft>
                  <a:spcPts val="600"/>
                </a:spcAft>
              </a:pPr>
              <a:t>26</a:t>
            </a:fld>
            <a:endParaRPr lang="en-US" dirty="0"/>
          </a:p>
        </p:txBody>
      </p:sp>
      <p:graphicFrame>
        <p:nvGraphicFramePr>
          <p:cNvPr id="7" name="Content Placeholder 2">
            <a:extLst>
              <a:ext uri="{FF2B5EF4-FFF2-40B4-BE49-F238E27FC236}">
                <a16:creationId xmlns:a16="http://schemas.microsoft.com/office/drawing/2014/main" id="{3CF5B933-9E24-71E1-29C3-2D9CB3138350}"/>
              </a:ext>
            </a:extLst>
          </p:cNvPr>
          <p:cNvGraphicFramePr>
            <a:graphicFrameLocks noGrp="1"/>
          </p:cNvGraphicFramePr>
          <p:nvPr>
            <p:ph idx="1"/>
            <p:extLst>
              <p:ext uri="{D42A27DB-BD31-4B8C-83A1-F6EECF244321}">
                <p14:modId xmlns:p14="http://schemas.microsoft.com/office/powerpoint/2010/main" val="691564536"/>
              </p:ext>
            </p:extLst>
          </p:nvPr>
        </p:nvGraphicFramePr>
        <p:xfrm>
          <a:off x="719750" y="1464958"/>
          <a:ext cx="7704499" cy="4463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379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26CABF-04B0-7F31-2935-F92A74129624}"/>
              </a:ext>
            </a:extLst>
          </p:cNvPr>
          <p:cNvSpPr txBox="1"/>
          <p:nvPr/>
        </p:nvSpPr>
        <p:spPr>
          <a:xfrm>
            <a:off x="704144" y="5940965"/>
            <a:ext cx="7274460" cy="461665"/>
          </a:xfrm>
          <a:prstGeom prst="rect">
            <a:avLst/>
          </a:prstGeom>
          <a:noFill/>
        </p:spPr>
        <p:txBody>
          <a:bodyPr wrap="square">
            <a:spAutoFit/>
          </a:bodyPr>
          <a:lstStyle/>
          <a:p>
            <a:r>
              <a:rPr lang="en-US" sz="1200" dirty="0"/>
              <a:t>Reference: </a:t>
            </a:r>
            <a:r>
              <a:rPr lang="en-US" sz="1200" dirty="0">
                <a:hlinkClick r:id="rId3"/>
              </a:rPr>
              <a:t>https://learn.streamery.co/Topics/Safety/OSHA-Compliance/HazCom-Right-to-Know/Hazard-Communication-The-GHS-You-Concise-en</a:t>
            </a:r>
            <a:r>
              <a:rPr lang="en-US" sz="1200" dirty="0"/>
              <a:t> </a:t>
            </a:r>
          </a:p>
        </p:txBody>
      </p:sp>
      <p:pic>
        <p:nvPicPr>
          <p:cNvPr id="4" name="Picture 3" descr="A group of men in a warehouse&#10;&#10;Description automatically generated">
            <a:hlinkClick r:id="rId3"/>
            <a:extLst>
              <a:ext uri="{FF2B5EF4-FFF2-40B4-BE49-F238E27FC236}">
                <a16:creationId xmlns:a16="http://schemas.microsoft.com/office/drawing/2014/main" id="{CE5C506A-7F09-EE99-3023-C50EE1894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44" y="1253330"/>
            <a:ext cx="7866832" cy="4425093"/>
          </a:xfrm>
          <a:prstGeom prst="rect">
            <a:avLst/>
          </a:prstGeom>
        </p:spPr>
      </p:pic>
    </p:spTree>
    <p:extLst>
      <p:ext uri="{BB962C8B-B14F-4D97-AF65-F5344CB8AC3E}">
        <p14:creationId xmlns:p14="http://schemas.microsoft.com/office/powerpoint/2010/main" val="2577211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22D-3C9B-E229-490A-24C223A2CD55}"/>
              </a:ext>
            </a:extLst>
          </p:cNvPr>
          <p:cNvSpPr>
            <a:spLocks noGrp="1"/>
          </p:cNvSpPr>
          <p:nvPr>
            <p:ph type="title"/>
          </p:nvPr>
        </p:nvSpPr>
        <p:spPr>
          <a:xfrm>
            <a:off x="628650" y="365126"/>
            <a:ext cx="7886700" cy="1325563"/>
          </a:xfrm>
        </p:spPr>
        <p:txBody>
          <a:bodyPr anchor="ctr">
            <a:normAutofit/>
          </a:bodyPr>
          <a:lstStyle/>
          <a:p>
            <a:r>
              <a:rPr lang="en-US" dirty="0"/>
              <a:t>Know Where to Find Safety Data Sheets</a:t>
            </a:r>
          </a:p>
        </p:txBody>
      </p:sp>
      <p:sp>
        <p:nvSpPr>
          <p:cNvPr id="3" name="Content Placeholder 2">
            <a:extLst>
              <a:ext uri="{FF2B5EF4-FFF2-40B4-BE49-F238E27FC236}">
                <a16:creationId xmlns:a16="http://schemas.microsoft.com/office/drawing/2014/main" id="{32FE598F-99B7-A0D7-CE1C-1FBE1706CF68}"/>
              </a:ext>
            </a:extLst>
          </p:cNvPr>
          <p:cNvSpPr>
            <a:spLocks noGrp="1"/>
          </p:cNvSpPr>
          <p:nvPr>
            <p:ph sz="half" idx="2"/>
          </p:nvPr>
        </p:nvSpPr>
        <p:spPr>
          <a:xfrm>
            <a:off x="628650" y="1690689"/>
            <a:ext cx="4250621" cy="4525186"/>
          </a:xfrm>
        </p:spPr>
        <p:txBody>
          <a:bodyPr>
            <a:noAutofit/>
          </a:bodyPr>
          <a:lstStyle/>
          <a:p>
            <a:r>
              <a:rPr lang="en-US" dirty="0"/>
              <a:t>Sections 1–8 contain general information about the chemical, identification, hazards, composition, safe handling practices and emergency control measures (e.g., fire fighting) to help those who need the information quickly.</a:t>
            </a:r>
          </a:p>
          <a:p>
            <a:r>
              <a:rPr lang="en-US" dirty="0"/>
              <a:t>Sections 9–11,16 contain technical and scientific information, such as physical and chemical properties, stability and reactivity information, toxicological information and exposure control information.</a:t>
            </a:r>
            <a:endParaRPr lang="en-US" altLang="en-US" dirty="0"/>
          </a:p>
        </p:txBody>
      </p:sp>
      <p:sp>
        <p:nvSpPr>
          <p:cNvPr id="4" name="TextBox 3">
            <a:extLst>
              <a:ext uri="{FF2B5EF4-FFF2-40B4-BE49-F238E27FC236}">
                <a16:creationId xmlns:a16="http://schemas.microsoft.com/office/drawing/2014/main" id="{0239C88C-A982-E48A-E193-964E3C30BCD6}"/>
              </a:ext>
            </a:extLst>
          </p:cNvPr>
          <p:cNvSpPr txBox="1"/>
          <p:nvPr/>
        </p:nvSpPr>
        <p:spPr>
          <a:xfrm>
            <a:off x="761999" y="6215875"/>
            <a:ext cx="7082117" cy="276999"/>
          </a:xfrm>
          <a:prstGeom prst="rect">
            <a:avLst/>
          </a:prstGeom>
          <a:noFill/>
        </p:spPr>
        <p:txBody>
          <a:bodyPr wrap="square">
            <a:spAutoFit/>
          </a:bodyPr>
          <a:lstStyle/>
          <a:p>
            <a:r>
              <a:rPr lang="en-US" sz="1200" dirty="0"/>
              <a:t>Reference: </a:t>
            </a:r>
            <a:r>
              <a:rPr lang="en-US" sz="1200" dirty="0">
                <a:hlinkClick r:id="rId3"/>
              </a:rPr>
              <a:t>www.osha.gov/sites/default/files/publications/OSHA3514.pdf</a:t>
            </a:r>
            <a:r>
              <a:rPr lang="en-US" sz="1200" dirty="0"/>
              <a:t> </a:t>
            </a:r>
          </a:p>
        </p:txBody>
      </p:sp>
      <p:sp>
        <p:nvSpPr>
          <p:cNvPr id="5" name="Slide Number Placeholder 4">
            <a:extLst>
              <a:ext uri="{FF2B5EF4-FFF2-40B4-BE49-F238E27FC236}">
                <a16:creationId xmlns:a16="http://schemas.microsoft.com/office/drawing/2014/main" id="{12CC2324-57A7-B03A-F149-6F8D66583595}"/>
              </a:ext>
            </a:extLst>
          </p:cNvPr>
          <p:cNvSpPr>
            <a:spLocks noGrp="1"/>
          </p:cNvSpPr>
          <p:nvPr>
            <p:ph type="sldNum" sz="quarter" idx="12"/>
          </p:nvPr>
        </p:nvSpPr>
        <p:spPr/>
        <p:txBody>
          <a:bodyPr/>
          <a:lstStyle/>
          <a:p>
            <a:fld id="{7FF3A7C6-5C97-3941-9825-D4D101D87AF9}" type="slidenum">
              <a:rPr lang="en-US" smtClean="0"/>
              <a:t>28</a:t>
            </a:fld>
            <a:endParaRPr lang="en-US" dirty="0"/>
          </a:p>
        </p:txBody>
      </p:sp>
      <p:pic>
        <p:nvPicPr>
          <p:cNvPr id="8" name="Picture 7" descr="A yellow sign with red text&#10;&#10;Description automatically generated">
            <a:extLst>
              <a:ext uri="{FF2B5EF4-FFF2-40B4-BE49-F238E27FC236}">
                <a16:creationId xmlns:a16="http://schemas.microsoft.com/office/drawing/2014/main" id="{5472ECEC-54E6-F1FC-AA6F-4018F272A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040" y="2344313"/>
            <a:ext cx="3516310" cy="2972880"/>
          </a:xfrm>
          <a:prstGeom prst="rect">
            <a:avLst/>
          </a:prstGeom>
        </p:spPr>
      </p:pic>
    </p:spTree>
    <p:extLst>
      <p:ext uri="{BB962C8B-B14F-4D97-AF65-F5344CB8AC3E}">
        <p14:creationId xmlns:p14="http://schemas.microsoft.com/office/powerpoint/2010/main" val="1785493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22D-3C9B-E229-490A-24C223A2CD55}"/>
              </a:ext>
            </a:extLst>
          </p:cNvPr>
          <p:cNvSpPr>
            <a:spLocks noGrp="1"/>
          </p:cNvSpPr>
          <p:nvPr>
            <p:ph type="title"/>
          </p:nvPr>
        </p:nvSpPr>
        <p:spPr>
          <a:xfrm>
            <a:off x="628650" y="365126"/>
            <a:ext cx="7886700" cy="1325563"/>
          </a:xfrm>
        </p:spPr>
        <p:txBody>
          <a:bodyPr anchor="ctr">
            <a:normAutofit/>
          </a:bodyPr>
          <a:lstStyle/>
          <a:p>
            <a:r>
              <a:rPr lang="en-US" dirty="0"/>
              <a:t>Good Housekeeping </a:t>
            </a:r>
          </a:p>
        </p:txBody>
      </p:sp>
      <p:sp>
        <p:nvSpPr>
          <p:cNvPr id="3" name="Content Placeholder 2">
            <a:extLst>
              <a:ext uri="{FF2B5EF4-FFF2-40B4-BE49-F238E27FC236}">
                <a16:creationId xmlns:a16="http://schemas.microsoft.com/office/drawing/2014/main" id="{32FE598F-99B7-A0D7-CE1C-1FBE1706CF68}"/>
              </a:ext>
            </a:extLst>
          </p:cNvPr>
          <p:cNvSpPr>
            <a:spLocks noGrp="1"/>
          </p:cNvSpPr>
          <p:nvPr>
            <p:ph sz="half" idx="1"/>
          </p:nvPr>
        </p:nvSpPr>
        <p:spPr>
          <a:xfrm>
            <a:off x="0" y="1619658"/>
            <a:ext cx="4794376" cy="4667249"/>
          </a:xfrm>
        </p:spPr>
        <p:txBody>
          <a:bodyPr>
            <a:normAutofit/>
          </a:bodyPr>
          <a:lstStyle/>
          <a:p>
            <a:pPr lvl="1" eaLnBrk="1" hangingPunct="1">
              <a:spcBef>
                <a:spcPct val="33000"/>
              </a:spcBef>
              <a:buFont typeface="Arial" panose="020B0604020202020204" pitchFamily="34" charset="0"/>
              <a:buChar char="•"/>
            </a:pPr>
            <a:r>
              <a:rPr lang="en-US" altLang="en-US" sz="2000" dirty="0"/>
              <a:t>Practice good housekeeping in your work area. You are responsible for keeping your area organized.</a:t>
            </a:r>
          </a:p>
          <a:p>
            <a:pPr lvl="1" eaLnBrk="1" hangingPunct="1">
              <a:spcBef>
                <a:spcPct val="33000"/>
              </a:spcBef>
              <a:buFont typeface="Arial" panose="020B0604020202020204" pitchFamily="34" charset="0"/>
              <a:buChar char="•"/>
            </a:pPr>
            <a:r>
              <a:rPr lang="en-US" altLang="en-US" sz="2000" dirty="0"/>
              <a:t>Report areas in need of attention to your supervisor or a member of the safety committee. Clean up spills immediately.</a:t>
            </a:r>
          </a:p>
          <a:p>
            <a:pPr lvl="1" eaLnBrk="1" hangingPunct="1">
              <a:spcBef>
                <a:spcPct val="33000"/>
              </a:spcBef>
              <a:buFont typeface="Arial" panose="020B0604020202020204" pitchFamily="34" charset="0"/>
              <a:buChar char="•"/>
            </a:pPr>
            <a:r>
              <a:rPr lang="en-US" altLang="en-US" sz="2000" dirty="0"/>
              <a:t>Return tools and other equipment to their proper storage place after use.</a:t>
            </a:r>
          </a:p>
          <a:p>
            <a:pPr lvl="1" eaLnBrk="1" hangingPunct="1">
              <a:spcBef>
                <a:spcPct val="33000"/>
              </a:spcBef>
              <a:buFont typeface="Arial" panose="020B0604020202020204" pitchFamily="34" charset="0"/>
              <a:buChar char="•"/>
            </a:pPr>
            <a:r>
              <a:rPr lang="en-US" sz="2000" dirty="0"/>
              <a:t>Place empty boxes or wrappings in a cart or trash container to eliminate tripping hazards.</a:t>
            </a:r>
            <a:endParaRPr lang="en-US" altLang="en-US" sz="2000" dirty="0"/>
          </a:p>
          <a:p>
            <a:endParaRPr lang="en-US" sz="1700" dirty="0"/>
          </a:p>
        </p:txBody>
      </p:sp>
      <p:sp>
        <p:nvSpPr>
          <p:cNvPr id="4" name="TextBox 3">
            <a:extLst>
              <a:ext uri="{FF2B5EF4-FFF2-40B4-BE49-F238E27FC236}">
                <a16:creationId xmlns:a16="http://schemas.microsoft.com/office/drawing/2014/main" id="{0862D01E-D8B5-969A-9A2C-4F9D5694B489}"/>
              </a:ext>
            </a:extLst>
          </p:cNvPr>
          <p:cNvSpPr txBox="1"/>
          <p:nvPr/>
        </p:nvSpPr>
        <p:spPr>
          <a:xfrm>
            <a:off x="699246" y="6215875"/>
            <a:ext cx="6364941" cy="276999"/>
          </a:xfrm>
          <a:prstGeom prst="rect">
            <a:avLst/>
          </a:prstGeom>
          <a:noFill/>
        </p:spPr>
        <p:txBody>
          <a:bodyPr wrap="square">
            <a:spAutoFit/>
          </a:bodyPr>
          <a:lstStyle/>
          <a:p>
            <a:r>
              <a:rPr lang="en-US" sz="1200" dirty="0"/>
              <a:t>Reference: </a:t>
            </a:r>
            <a:r>
              <a:rPr lang="en-US" sz="1200" dirty="0">
                <a:hlinkClick r:id="rId3"/>
              </a:rPr>
              <a:t>www.osha.gov/laws-regs/regulations/standardnumber/1915/1915.81</a:t>
            </a:r>
            <a:r>
              <a:rPr lang="en-US" sz="1200" dirty="0"/>
              <a:t> </a:t>
            </a:r>
          </a:p>
        </p:txBody>
      </p:sp>
      <p:sp>
        <p:nvSpPr>
          <p:cNvPr id="5" name="Slide Number Placeholder 4">
            <a:extLst>
              <a:ext uri="{FF2B5EF4-FFF2-40B4-BE49-F238E27FC236}">
                <a16:creationId xmlns:a16="http://schemas.microsoft.com/office/drawing/2014/main" id="{AC51368D-03BB-A378-F1FE-9EA999137594}"/>
              </a:ext>
            </a:extLst>
          </p:cNvPr>
          <p:cNvSpPr>
            <a:spLocks noGrp="1"/>
          </p:cNvSpPr>
          <p:nvPr>
            <p:ph type="sldNum" sz="quarter" idx="12"/>
          </p:nvPr>
        </p:nvSpPr>
        <p:spPr/>
        <p:txBody>
          <a:bodyPr/>
          <a:lstStyle/>
          <a:p>
            <a:fld id="{7FF3A7C6-5C97-3941-9825-D4D101D87AF9}" type="slidenum">
              <a:rPr lang="en-US" smtClean="0"/>
              <a:t>29</a:t>
            </a:fld>
            <a:endParaRPr lang="en-US" dirty="0"/>
          </a:p>
        </p:txBody>
      </p:sp>
      <p:pic>
        <p:nvPicPr>
          <p:cNvPr id="7" name="Picture 6" descr="A person in overalls holding a broom&#10;&#10;Description automatically generated">
            <a:extLst>
              <a:ext uri="{FF2B5EF4-FFF2-40B4-BE49-F238E27FC236}">
                <a16:creationId xmlns:a16="http://schemas.microsoft.com/office/drawing/2014/main" id="{D59B6D9E-3615-1163-CA26-C498A0D20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563" y="1619658"/>
            <a:ext cx="3689412" cy="4086198"/>
          </a:xfrm>
          <a:prstGeom prst="rect">
            <a:avLst/>
          </a:prstGeom>
        </p:spPr>
      </p:pic>
    </p:spTree>
    <p:extLst>
      <p:ext uri="{BB962C8B-B14F-4D97-AF65-F5344CB8AC3E}">
        <p14:creationId xmlns:p14="http://schemas.microsoft.com/office/powerpoint/2010/main" val="112631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84B4-7A2D-DF92-D544-7320E3C54A62}"/>
              </a:ext>
            </a:extLst>
          </p:cNvPr>
          <p:cNvSpPr>
            <a:spLocks noGrp="1"/>
          </p:cNvSpPr>
          <p:nvPr>
            <p:ph type="title"/>
          </p:nvPr>
        </p:nvSpPr>
        <p:spPr>
          <a:xfrm>
            <a:off x="628650" y="365126"/>
            <a:ext cx="7886700" cy="1325563"/>
          </a:xfrm>
        </p:spPr>
        <p:txBody>
          <a:bodyPr anchor="ctr">
            <a:normAutofit/>
          </a:bodyPr>
          <a:lstStyle/>
          <a:p>
            <a:r>
              <a:rPr lang="en-US" dirty="0">
                <a:latin typeface="+mn-lt"/>
              </a:rPr>
              <a:t>Your Role in Safety</a:t>
            </a:r>
          </a:p>
        </p:txBody>
      </p:sp>
      <p:sp>
        <p:nvSpPr>
          <p:cNvPr id="3" name="Content Placeholder 2">
            <a:extLst>
              <a:ext uri="{FF2B5EF4-FFF2-40B4-BE49-F238E27FC236}">
                <a16:creationId xmlns:a16="http://schemas.microsoft.com/office/drawing/2014/main" id="{05E1FC23-E5D6-BA26-A066-D279A00C7FDF}"/>
              </a:ext>
            </a:extLst>
          </p:cNvPr>
          <p:cNvSpPr>
            <a:spLocks noGrp="1"/>
          </p:cNvSpPr>
          <p:nvPr>
            <p:ph sz="half" idx="1"/>
          </p:nvPr>
        </p:nvSpPr>
        <p:spPr>
          <a:xfrm>
            <a:off x="741830" y="1750312"/>
            <a:ext cx="4327911" cy="4351338"/>
          </a:xfrm>
        </p:spPr>
        <p:txBody>
          <a:bodyPr>
            <a:normAutofit/>
          </a:bodyPr>
          <a:lstStyle/>
          <a:p>
            <a:pPr marL="0" lvl="2" indent="0">
              <a:spcBef>
                <a:spcPct val="20000"/>
              </a:spcBef>
              <a:buSzPct val="70000"/>
              <a:buNone/>
              <a:defRPr/>
            </a:pPr>
            <a:r>
              <a:rPr lang="en-US" sz="2000" dirty="0">
                <a:latin typeface="Arial" panose="020B0604020202020204" pitchFamily="34" charset="0"/>
                <a:cs typeface="Arial" panose="020B0604020202020204" pitchFamily="34" charset="0"/>
              </a:rPr>
              <a:t>Our goal as a company is to achieve safe work practices to help create a safe environment for everyone. Your role in safety is to: </a:t>
            </a:r>
          </a:p>
          <a:p>
            <a:pPr marL="342900" lvl="2" indent="-342900">
              <a:spcBef>
                <a:spcPct val="20000"/>
              </a:spcBef>
              <a:buSzPct val="70000"/>
              <a:defRPr/>
            </a:pPr>
            <a:r>
              <a:rPr lang="en-US" sz="2000" dirty="0"/>
              <a:t>Participate in safety training.</a:t>
            </a:r>
          </a:p>
          <a:p>
            <a:pPr marL="342900" lvl="2" indent="-342900">
              <a:spcBef>
                <a:spcPct val="20000"/>
              </a:spcBef>
              <a:buSzPct val="70000"/>
              <a:defRPr/>
            </a:pPr>
            <a:r>
              <a:rPr lang="en-US" sz="2000" dirty="0"/>
              <a:t>Identify hazards.</a:t>
            </a:r>
          </a:p>
          <a:p>
            <a:pPr marL="342900" lvl="2" indent="-342900">
              <a:spcBef>
                <a:spcPct val="20000"/>
              </a:spcBef>
              <a:buSzPct val="70000"/>
              <a:defRPr/>
            </a:pPr>
            <a:r>
              <a:rPr lang="en-US" sz="2000" dirty="0"/>
              <a:t>Report hazards, incidents and near misses.</a:t>
            </a:r>
          </a:p>
          <a:p>
            <a:pPr marL="342900" lvl="2" indent="-342900">
              <a:spcBef>
                <a:spcPct val="20000"/>
              </a:spcBef>
              <a:buSzPct val="70000"/>
              <a:defRPr/>
            </a:pPr>
            <a:r>
              <a:rPr lang="en-US" sz="2000" dirty="0"/>
              <a:t>Maintain an attitude of safety.</a:t>
            </a:r>
          </a:p>
          <a:p>
            <a:pPr marL="342900" lvl="2" indent="-342900">
              <a:spcBef>
                <a:spcPct val="20000"/>
              </a:spcBef>
              <a:buSzPct val="70000"/>
              <a:defRPr/>
            </a:pPr>
            <a:r>
              <a:rPr lang="en-US" sz="2000" dirty="0"/>
              <a:t>Ask for help.</a:t>
            </a:r>
            <a:endParaRPr lang="en-US" sz="2000" baseline="30000" dirty="0"/>
          </a:p>
        </p:txBody>
      </p:sp>
      <p:pic>
        <p:nvPicPr>
          <p:cNvPr id="5" name="Content Placeholder 4" descr="Construction worker male with solid fill">
            <a:extLst>
              <a:ext uri="{FF2B5EF4-FFF2-40B4-BE49-F238E27FC236}">
                <a16:creationId xmlns:a16="http://schemas.microsoft.com/office/drawing/2014/main" id="{5A5DC215-AABC-52EB-FBE9-A810E745B739}"/>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3688" y="1944186"/>
            <a:ext cx="3515365" cy="3515365"/>
          </a:xfrm>
        </p:spPr>
      </p:pic>
      <p:sp>
        <p:nvSpPr>
          <p:cNvPr id="6" name="TextBox 5">
            <a:extLst>
              <a:ext uri="{FF2B5EF4-FFF2-40B4-BE49-F238E27FC236}">
                <a16:creationId xmlns:a16="http://schemas.microsoft.com/office/drawing/2014/main" id="{29BE29D7-804B-8370-F2B5-72BEE856E9DE}"/>
              </a:ext>
            </a:extLst>
          </p:cNvPr>
          <p:cNvSpPr txBox="1"/>
          <p:nvPr/>
        </p:nvSpPr>
        <p:spPr>
          <a:xfrm>
            <a:off x="741830" y="6173399"/>
            <a:ext cx="7817223" cy="276999"/>
          </a:xfrm>
          <a:prstGeom prst="rect">
            <a:avLst/>
          </a:prstGeom>
          <a:noFill/>
        </p:spPr>
        <p:txBody>
          <a:bodyPr wrap="square">
            <a:spAutoFit/>
          </a:bodyPr>
          <a:lstStyle/>
          <a:p>
            <a:r>
              <a:rPr lang="en-US" sz="1200" dirty="0"/>
              <a:t>Reference: </a:t>
            </a:r>
            <a:r>
              <a:rPr lang="en-US" sz="1200" dirty="0">
                <a:hlinkClick r:id="rId5"/>
              </a:rPr>
              <a:t>www.osha.gov/safety-management/worker-participation</a:t>
            </a:r>
            <a:r>
              <a:rPr lang="en-US" sz="1200" dirty="0"/>
              <a:t>  </a:t>
            </a:r>
          </a:p>
        </p:txBody>
      </p:sp>
      <p:sp>
        <p:nvSpPr>
          <p:cNvPr id="4" name="Slide Number Placeholder 3">
            <a:extLst>
              <a:ext uri="{FF2B5EF4-FFF2-40B4-BE49-F238E27FC236}">
                <a16:creationId xmlns:a16="http://schemas.microsoft.com/office/drawing/2014/main" id="{892036A4-6FBF-3B52-8D6B-6ED83198A6FC}"/>
              </a:ext>
            </a:extLst>
          </p:cNvPr>
          <p:cNvSpPr>
            <a:spLocks noGrp="1"/>
          </p:cNvSpPr>
          <p:nvPr>
            <p:ph type="sldNum" sz="quarter" idx="12"/>
          </p:nvPr>
        </p:nvSpPr>
        <p:spPr/>
        <p:txBody>
          <a:bodyPr/>
          <a:lstStyle/>
          <a:p>
            <a:fld id="{7FF3A7C6-5C97-3941-9825-D4D101D87AF9}" type="slidenum">
              <a:rPr lang="en-US" smtClean="0"/>
              <a:t>3</a:t>
            </a:fld>
            <a:endParaRPr lang="en-US" dirty="0"/>
          </a:p>
        </p:txBody>
      </p:sp>
    </p:spTree>
    <p:extLst>
      <p:ext uri="{BB962C8B-B14F-4D97-AF65-F5344CB8AC3E}">
        <p14:creationId xmlns:p14="http://schemas.microsoft.com/office/powerpoint/2010/main" val="1945293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3B9C2D-DAD9-A96C-B48D-A55D69057D99}"/>
              </a:ext>
            </a:extLst>
          </p:cNvPr>
          <p:cNvSpPr>
            <a:spLocks noGrp="1"/>
          </p:cNvSpPr>
          <p:nvPr>
            <p:ph type="sldNum" sz="quarter" idx="12"/>
          </p:nvPr>
        </p:nvSpPr>
        <p:spPr/>
        <p:txBody>
          <a:bodyPr/>
          <a:lstStyle/>
          <a:p>
            <a:fld id="{7FF3A7C6-5C97-3941-9825-D4D101D87AF9}" type="slidenum">
              <a:rPr lang="en-US" smtClean="0"/>
              <a:t>30</a:t>
            </a:fld>
            <a:endParaRPr lang="en-US" dirty="0"/>
          </a:p>
        </p:txBody>
      </p:sp>
      <p:sp>
        <p:nvSpPr>
          <p:cNvPr id="4" name="TextBox 3">
            <a:extLst>
              <a:ext uri="{FF2B5EF4-FFF2-40B4-BE49-F238E27FC236}">
                <a16:creationId xmlns:a16="http://schemas.microsoft.com/office/drawing/2014/main" id="{357EE035-DB50-38FF-D082-3A525EC07E71}"/>
              </a:ext>
            </a:extLst>
          </p:cNvPr>
          <p:cNvSpPr txBox="1"/>
          <p:nvPr/>
        </p:nvSpPr>
        <p:spPr>
          <a:xfrm>
            <a:off x="704144" y="5957754"/>
            <a:ext cx="6695038" cy="461665"/>
          </a:xfrm>
          <a:prstGeom prst="rect">
            <a:avLst/>
          </a:prstGeom>
          <a:noFill/>
        </p:spPr>
        <p:txBody>
          <a:bodyPr wrap="square">
            <a:spAutoFit/>
          </a:bodyPr>
          <a:lstStyle/>
          <a:p>
            <a:r>
              <a:rPr lang="en-US" sz="1200" dirty="0"/>
              <a:t>Reference: </a:t>
            </a:r>
            <a:r>
              <a:rPr lang="en-US" sz="1200" dirty="0">
                <a:hlinkClick r:id="rId3"/>
              </a:rPr>
              <a:t>https://learn.streamery.co/Topics/Safety/OSHA-Compliance/Machine-Guarding/To-The-Point-About-Machine-Guarding-And-Safety-De</a:t>
            </a:r>
            <a:r>
              <a:rPr lang="en-US" sz="1200" dirty="0"/>
              <a:t> </a:t>
            </a:r>
          </a:p>
        </p:txBody>
      </p:sp>
      <p:pic>
        <p:nvPicPr>
          <p:cNvPr id="6" name="Picture 5" descr="A person wearing gloves and gloves touching a yellow metal bar&#10;&#10;Description automatically generated">
            <a:hlinkClick r:id="rId3"/>
            <a:extLst>
              <a:ext uri="{FF2B5EF4-FFF2-40B4-BE49-F238E27FC236}">
                <a16:creationId xmlns:a16="http://schemas.microsoft.com/office/drawing/2014/main" id="{C0341DB7-831E-B7F0-81E0-FFD2E64B7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44" y="1253331"/>
            <a:ext cx="7726624" cy="4346226"/>
          </a:xfrm>
          <a:prstGeom prst="rect">
            <a:avLst/>
          </a:prstGeom>
        </p:spPr>
      </p:pic>
    </p:spTree>
    <p:extLst>
      <p:ext uri="{BB962C8B-B14F-4D97-AF65-F5344CB8AC3E}">
        <p14:creationId xmlns:p14="http://schemas.microsoft.com/office/powerpoint/2010/main" val="3608143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85D9-59CF-1C39-BE49-BC2A424FF8C5}"/>
              </a:ext>
            </a:extLst>
          </p:cNvPr>
          <p:cNvSpPr>
            <a:spLocks noGrp="1"/>
          </p:cNvSpPr>
          <p:nvPr>
            <p:ph type="title"/>
          </p:nvPr>
        </p:nvSpPr>
        <p:spPr>
          <a:xfrm>
            <a:off x="628650" y="365126"/>
            <a:ext cx="7886700" cy="1325563"/>
          </a:xfrm>
        </p:spPr>
        <p:txBody>
          <a:bodyPr anchor="ctr">
            <a:normAutofit/>
          </a:bodyPr>
          <a:lstStyle/>
          <a:p>
            <a:r>
              <a:rPr lang="en-US" altLang="en-US" dirty="0"/>
              <a:t>Slip, Trip and Fall Hazards</a:t>
            </a:r>
            <a:endParaRPr lang="en-US" dirty="0"/>
          </a:p>
        </p:txBody>
      </p:sp>
      <p:sp>
        <p:nvSpPr>
          <p:cNvPr id="3" name="Content Placeholder 2">
            <a:extLst>
              <a:ext uri="{FF2B5EF4-FFF2-40B4-BE49-F238E27FC236}">
                <a16:creationId xmlns:a16="http://schemas.microsoft.com/office/drawing/2014/main" id="{F817E73C-57F4-EB04-7347-A73BF6C81EBA}"/>
              </a:ext>
            </a:extLst>
          </p:cNvPr>
          <p:cNvSpPr>
            <a:spLocks noGrp="1"/>
          </p:cNvSpPr>
          <p:nvPr>
            <p:ph sz="half" idx="1"/>
          </p:nvPr>
        </p:nvSpPr>
        <p:spPr>
          <a:xfrm>
            <a:off x="420420" y="1825625"/>
            <a:ext cx="3886200" cy="4351338"/>
          </a:xfrm>
        </p:spPr>
        <p:txBody>
          <a:bodyPr>
            <a:normAutofit/>
          </a:bodyPr>
          <a:lstStyle/>
          <a:p>
            <a:pPr marL="608648" lvl="1" indent="-257175" defTabSz="685800">
              <a:spcBef>
                <a:spcPct val="20000"/>
              </a:spcBef>
              <a:buFont typeface="Arial" panose="020B0604020202020204" pitchFamily="34" charset="0"/>
              <a:buChar char="•"/>
              <a:defRPr/>
            </a:pPr>
            <a:r>
              <a:rPr lang="en-US" sz="2000" dirty="0"/>
              <a:t>Power cords, ropes and hoses across floors and walkways.</a:t>
            </a:r>
          </a:p>
          <a:p>
            <a:pPr marL="608648" lvl="1" indent="-257175" defTabSz="685800">
              <a:spcBef>
                <a:spcPct val="20000"/>
              </a:spcBef>
              <a:buFont typeface="Arial" panose="020B0604020202020204" pitchFamily="34" charset="0"/>
              <a:buChar char="•"/>
              <a:defRPr/>
            </a:pPr>
            <a:r>
              <a:rPr lang="en-US" sz="2000" dirty="0"/>
              <a:t>Open-sided walkways and platforms.</a:t>
            </a:r>
          </a:p>
          <a:p>
            <a:pPr marL="608648" lvl="1" indent="-257175" defTabSz="685800">
              <a:spcBef>
                <a:spcPct val="20000"/>
              </a:spcBef>
              <a:buFont typeface="Arial" panose="020B0604020202020204" pitchFamily="34" charset="0"/>
              <a:buChar char="•"/>
              <a:defRPr/>
            </a:pPr>
            <a:r>
              <a:rPr lang="en-US" sz="2000" dirty="0"/>
              <a:t>Clutter in walkways.</a:t>
            </a:r>
          </a:p>
          <a:p>
            <a:pPr marL="608648" lvl="1" indent="-257175" defTabSz="685800">
              <a:spcBef>
                <a:spcPct val="20000"/>
              </a:spcBef>
              <a:buFont typeface="Arial" panose="020B0604020202020204" pitchFamily="34" charset="0"/>
              <a:buChar char="•"/>
              <a:defRPr/>
            </a:pPr>
            <a:r>
              <a:rPr lang="en-US" sz="2000" dirty="0"/>
              <a:t>Floor damage or holes and openings in walls. </a:t>
            </a:r>
          </a:p>
          <a:p>
            <a:pPr marL="608648" lvl="1" indent="-257175" defTabSz="685800">
              <a:spcBef>
                <a:spcPct val="20000"/>
              </a:spcBef>
              <a:buFont typeface="Arial" panose="020B0604020202020204" pitchFamily="34" charset="0"/>
              <a:buChar char="•"/>
              <a:defRPr/>
            </a:pPr>
            <a:r>
              <a:rPr lang="en-US" sz="2000" dirty="0"/>
              <a:t>Open pits, tanks, vats and ditches.</a:t>
            </a:r>
          </a:p>
          <a:p>
            <a:pPr marL="608648" lvl="1" indent="-257175" defTabSz="685800">
              <a:spcBef>
                <a:spcPct val="20000"/>
              </a:spcBef>
              <a:buFont typeface="Arial" panose="020B0604020202020204" pitchFamily="34" charset="0"/>
              <a:buChar char="•"/>
              <a:defRPr/>
            </a:pPr>
            <a:r>
              <a:rPr lang="en-US" sz="2000" dirty="0"/>
              <a:t>Wet floors or stairs.</a:t>
            </a:r>
          </a:p>
          <a:p>
            <a:endParaRPr lang="en-US" dirty="0"/>
          </a:p>
        </p:txBody>
      </p:sp>
      <p:sp>
        <p:nvSpPr>
          <p:cNvPr id="4" name="TextBox 3">
            <a:extLst>
              <a:ext uri="{FF2B5EF4-FFF2-40B4-BE49-F238E27FC236}">
                <a16:creationId xmlns:a16="http://schemas.microsoft.com/office/drawing/2014/main" id="{141F3335-2307-0399-4A0B-A89C371D6C9E}"/>
              </a:ext>
            </a:extLst>
          </p:cNvPr>
          <p:cNvSpPr txBox="1"/>
          <p:nvPr/>
        </p:nvSpPr>
        <p:spPr>
          <a:xfrm>
            <a:off x="285749" y="6219565"/>
            <a:ext cx="8921004" cy="276999"/>
          </a:xfrm>
          <a:prstGeom prst="rect">
            <a:avLst/>
          </a:prstGeom>
          <a:noFill/>
        </p:spPr>
        <p:txBody>
          <a:bodyPr wrap="square">
            <a:spAutoFit/>
          </a:bodyPr>
          <a:lstStyle/>
          <a:p>
            <a:pPr marL="457200" marR="0">
              <a:spcBef>
                <a:spcPts val="0"/>
              </a:spcBef>
              <a:spcAft>
                <a:spcPts val="0"/>
              </a:spcAft>
            </a:pPr>
            <a:r>
              <a:rPr lang="en-US" sz="1200" dirty="0">
                <a:effectLst/>
                <a:ea typeface="Calibri" panose="020F0502020204030204" pitchFamily="34" charset="0"/>
              </a:rPr>
              <a:t>Reference: 29 C.F.R. §§ 1910.21, 1910.22, 1910.25, 1910.28, 1910.29 &amp; 1910.30 (2024). </a:t>
            </a:r>
          </a:p>
        </p:txBody>
      </p:sp>
      <p:sp>
        <p:nvSpPr>
          <p:cNvPr id="6" name="Slide Number Placeholder 5">
            <a:extLst>
              <a:ext uri="{FF2B5EF4-FFF2-40B4-BE49-F238E27FC236}">
                <a16:creationId xmlns:a16="http://schemas.microsoft.com/office/drawing/2014/main" id="{AE941ECC-AFA8-D491-6C54-6D8CE39647D1}"/>
              </a:ext>
            </a:extLst>
          </p:cNvPr>
          <p:cNvSpPr>
            <a:spLocks noGrp="1"/>
          </p:cNvSpPr>
          <p:nvPr>
            <p:ph type="sldNum" sz="quarter" idx="12"/>
          </p:nvPr>
        </p:nvSpPr>
        <p:spPr/>
        <p:txBody>
          <a:bodyPr/>
          <a:lstStyle/>
          <a:p>
            <a:fld id="{7FF3A7C6-5C97-3941-9825-D4D101D87AF9}" type="slidenum">
              <a:rPr lang="en-US" smtClean="0"/>
              <a:t>31</a:t>
            </a:fld>
            <a:endParaRPr lang="en-US" dirty="0"/>
          </a:p>
        </p:txBody>
      </p:sp>
      <p:pic>
        <p:nvPicPr>
          <p:cNvPr id="7" name="Picture 6" descr="A person cleaning floor with caution signs&#10;&#10;Description automatically generated">
            <a:extLst>
              <a:ext uri="{FF2B5EF4-FFF2-40B4-BE49-F238E27FC236}">
                <a16:creationId xmlns:a16="http://schemas.microsoft.com/office/drawing/2014/main" id="{C056DD3C-C6FA-72E1-191B-9F3B8F029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810" y="1672400"/>
            <a:ext cx="3785101" cy="3918614"/>
          </a:xfrm>
          <a:prstGeom prst="rect">
            <a:avLst/>
          </a:prstGeom>
        </p:spPr>
      </p:pic>
    </p:spTree>
    <p:extLst>
      <p:ext uri="{BB962C8B-B14F-4D97-AF65-F5344CB8AC3E}">
        <p14:creationId xmlns:p14="http://schemas.microsoft.com/office/powerpoint/2010/main" val="1887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9BD6B8-3CC8-AD69-3F30-C116A3D85133}"/>
              </a:ext>
            </a:extLst>
          </p:cNvPr>
          <p:cNvSpPr>
            <a:spLocks noGrp="1"/>
          </p:cNvSpPr>
          <p:nvPr>
            <p:ph type="sldNum" sz="quarter" idx="12"/>
          </p:nvPr>
        </p:nvSpPr>
        <p:spPr/>
        <p:txBody>
          <a:bodyPr/>
          <a:lstStyle/>
          <a:p>
            <a:fld id="{7FF3A7C6-5C97-3941-9825-D4D101D87AF9}" type="slidenum">
              <a:rPr lang="en-US" smtClean="0"/>
              <a:t>32</a:t>
            </a:fld>
            <a:endParaRPr lang="en-US" dirty="0"/>
          </a:p>
        </p:txBody>
      </p:sp>
      <p:sp>
        <p:nvSpPr>
          <p:cNvPr id="4" name="TextBox 3">
            <a:extLst>
              <a:ext uri="{FF2B5EF4-FFF2-40B4-BE49-F238E27FC236}">
                <a16:creationId xmlns:a16="http://schemas.microsoft.com/office/drawing/2014/main" id="{895FFC32-C92A-4C4B-EB31-646C188B14B3}"/>
              </a:ext>
            </a:extLst>
          </p:cNvPr>
          <p:cNvSpPr txBox="1"/>
          <p:nvPr/>
        </p:nvSpPr>
        <p:spPr>
          <a:xfrm>
            <a:off x="704144" y="5941687"/>
            <a:ext cx="7953469" cy="461665"/>
          </a:xfrm>
          <a:prstGeom prst="rect">
            <a:avLst/>
          </a:prstGeom>
          <a:noFill/>
        </p:spPr>
        <p:txBody>
          <a:bodyPr wrap="square">
            <a:spAutoFit/>
          </a:bodyPr>
          <a:lstStyle/>
          <a:p>
            <a:r>
              <a:rPr lang="en-US" sz="1200" dirty="0"/>
              <a:t>Reference: </a:t>
            </a:r>
            <a:r>
              <a:rPr lang="en-US" sz="1200" dirty="0">
                <a:hlinkClick r:id="rId3"/>
              </a:rPr>
              <a:t>https://learn.streamery.co/Topics/Safety/OSHA-Compliance/Slips,-Trips,-Falls/Understanding-and-Preventing-Slips,-Trips-and-Falls</a:t>
            </a:r>
            <a:r>
              <a:rPr lang="en-US" sz="1200" dirty="0"/>
              <a:t> </a:t>
            </a:r>
          </a:p>
        </p:txBody>
      </p:sp>
      <p:pic>
        <p:nvPicPr>
          <p:cNvPr id="5" name="Picture 4" descr="A close-up of a person's foot&#10;&#10;Description automatically generated">
            <a:hlinkClick r:id="rId3"/>
            <a:extLst>
              <a:ext uri="{FF2B5EF4-FFF2-40B4-BE49-F238E27FC236}">
                <a16:creationId xmlns:a16="http://schemas.microsoft.com/office/drawing/2014/main" id="{FC9DC341-545B-7B61-33E4-9B6A8A644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 y="1234440"/>
            <a:ext cx="7851648" cy="4416552"/>
          </a:xfrm>
          <a:prstGeom prst="rect">
            <a:avLst/>
          </a:prstGeom>
        </p:spPr>
      </p:pic>
    </p:spTree>
    <p:extLst>
      <p:ext uri="{BB962C8B-B14F-4D97-AF65-F5344CB8AC3E}">
        <p14:creationId xmlns:p14="http://schemas.microsoft.com/office/powerpoint/2010/main" val="3244225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00FB-4C7F-DB32-CA37-DCB4E69B547A}"/>
              </a:ext>
            </a:extLst>
          </p:cNvPr>
          <p:cNvSpPr>
            <a:spLocks noGrp="1"/>
          </p:cNvSpPr>
          <p:nvPr>
            <p:ph type="title"/>
          </p:nvPr>
        </p:nvSpPr>
        <p:spPr>
          <a:xfrm>
            <a:off x="628650" y="292698"/>
            <a:ext cx="7886700" cy="1325563"/>
          </a:xfrm>
        </p:spPr>
        <p:txBody>
          <a:bodyPr anchor="ctr">
            <a:normAutofit/>
          </a:bodyPr>
          <a:lstStyle/>
          <a:p>
            <a:r>
              <a:rPr lang="en-US" dirty="0"/>
              <a:t>Safe Driving Tips</a:t>
            </a:r>
          </a:p>
        </p:txBody>
      </p:sp>
      <p:sp>
        <p:nvSpPr>
          <p:cNvPr id="3" name="Content Placeholder 2">
            <a:extLst>
              <a:ext uri="{FF2B5EF4-FFF2-40B4-BE49-F238E27FC236}">
                <a16:creationId xmlns:a16="http://schemas.microsoft.com/office/drawing/2014/main" id="{A7EFEEC4-012C-8097-EF01-18D8AFC1853C}"/>
              </a:ext>
            </a:extLst>
          </p:cNvPr>
          <p:cNvSpPr>
            <a:spLocks noGrp="1"/>
          </p:cNvSpPr>
          <p:nvPr>
            <p:ph sz="half" idx="1"/>
          </p:nvPr>
        </p:nvSpPr>
        <p:spPr>
          <a:xfrm>
            <a:off x="420419" y="1738469"/>
            <a:ext cx="4061045" cy="4351338"/>
          </a:xfrm>
        </p:spPr>
        <p:txBody>
          <a:bodyPr>
            <a:normAutofit/>
          </a:bodyPr>
          <a:lstStyle/>
          <a:p>
            <a:pPr marL="608648" lvl="1" indent="-257175">
              <a:spcBef>
                <a:spcPct val="19000"/>
              </a:spcBef>
              <a:buFont typeface="Arial" panose="020B0604020202020204" pitchFamily="34" charset="0"/>
              <a:buChar char="•"/>
              <a:defRPr/>
            </a:pPr>
            <a:r>
              <a:rPr lang="en-US" sz="2000" dirty="0"/>
              <a:t>Plan your route ahead of time and allow plenty of travel time.</a:t>
            </a:r>
          </a:p>
          <a:p>
            <a:pPr marL="608648" lvl="1" indent="-257175">
              <a:spcBef>
                <a:spcPct val="19000"/>
              </a:spcBef>
              <a:buFont typeface="Arial" panose="020B0604020202020204" pitchFamily="34" charset="0"/>
              <a:buChar char="•"/>
              <a:defRPr/>
            </a:pPr>
            <a:r>
              <a:rPr lang="en-US" sz="2000" dirty="0"/>
              <a:t>Use a seatbelt at all times.</a:t>
            </a:r>
          </a:p>
          <a:p>
            <a:pPr marL="608648" lvl="1" indent="-257175">
              <a:spcBef>
                <a:spcPct val="19000"/>
              </a:spcBef>
              <a:buFont typeface="Arial" panose="020B0604020202020204" pitchFamily="34" charset="0"/>
              <a:buChar char="•"/>
              <a:defRPr/>
            </a:pPr>
            <a:r>
              <a:rPr lang="en-US" sz="2000" dirty="0"/>
              <a:t>Keep your lights on and use turn signals.</a:t>
            </a:r>
          </a:p>
          <a:p>
            <a:pPr marL="608648" lvl="1" indent="-257175">
              <a:spcBef>
                <a:spcPct val="19000"/>
              </a:spcBef>
              <a:buFont typeface="Arial" panose="020B0604020202020204" pitchFamily="34" charset="0"/>
              <a:buChar char="•"/>
              <a:defRPr/>
            </a:pPr>
            <a:r>
              <a:rPr lang="en-US" sz="2000" dirty="0"/>
              <a:t>Be alert to situations requiring quick action. </a:t>
            </a:r>
          </a:p>
          <a:p>
            <a:pPr marL="608648" lvl="1" indent="-257175">
              <a:spcBef>
                <a:spcPct val="19000"/>
              </a:spcBef>
              <a:buFont typeface="Arial" panose="020B0604020202020204" pitchFamily="34" charset="0"/>
              <a:buChar char="•"/>
              <a:defRPr/>
            </a:pPr>
            <a:r>
              <a:rPr lang="en-US" sz="2000" dirty="0"/>
              <a:t>Avoid distractions and do not text while driving.</a:t>
            </a:r>
          </a:p>
          <a:p>
            <a:pPr marL="608648" lvl="1" indent="-257175">
              <a:spcBef>
                <a:spcPct val="19000"/>
              </a:spcBef>
              <a:buFont typeface="Arial" panose="020B0604020202020204" pitchFamily="34" charset="0"/>
              <a:buChar char="•"/>
              <a:defRPr/>
            </a:pPr>
            <a:r>
              <a:rPr lang="en-US" sz="2000" dirty="0"/>
              <a:t>Make sure your vehicle is inspected regularly.</a:t>
            </a:r>
          </a:p>
          <a:p>
            <a:pPr marL="351473" lvl="1" indent="0">
              <a:spcBef>
                <a:spcPct val="19000"/>
              </a:spcBef>
              <a:buNone/>
              <a:defRPr/>
            </a:pPr>
            <a:endParaRPr lang="en-US" sz="2000" dirty="0"/>
          </a:p>
          <a:p>
            <a:endParaRPr lang="en-US" dirty="0"/>
          </a:p>
        </p:txBody>
      </p:sp>
      <p:sp>
        <p:nvSpPr>
          <p:cNvPr id="5" name="Slide Number Placeholder 4">
            <a:extLst>
              <a:ext uri="{FF2B5EF4-FFF2-40B4-BE49-F238E27FC236}">
                <a16:creationId xmlns:a16="http://schemas.microsoft.com/office/drawing/2014/main" id="{86324DC8-7997-F890-E1CF-1C542121E7F7}"/>
              </a:ext>
            </a:extLst>
          </p:cNvPr>
          <p:cNvSpPr>
            <a:spLocks noGrp="1"/>
          </p:cNvSpPr>
          <p:nvPr>
            <p:ph type="sldNum" sz="quarter" idx="12"/>
          </p:nvPr>
        </p:nvSpPr>
        <p:spPr/>
        <p:txBody>
          <a:bodyPr/>
          <a:lstStyle/>
          <a:p>
            <a:fld id="{7FF3A7C6-5C97-3941-9825-D4D101D87AF9}" type="slidenum">
              <a:rPr lang="en-US" smtClean="0"/>
              <a:t>33</a:t>
            </a:fld>
            <a:endParaRPr lang="en-US" dirty="0"/>
          </a:p>
        </p:txBody>
      </p:sp>
      <p:sp>
        <p:nvSpPr>
          <p:cNvPr id="6" name="TextBox 5">
            <a:extLst>
              <a:ext uri="{FF2B5EF4-FFF2-40B4-BE49-F238E27FC236}">
                <a16:creationId xmlns:a16="http://schemas.microsoft.com/office/drawing/2014/main" id="{546410FE-3864-A550-E457-8C6E2985C97B}"/>
              </a:ext>
            </a:extLst>
          </p:cNvPr>
          <p:cNvSpPr txBox="1"/>
          <p:nvPr/>
        </p:nvSpPr>
        <p:spPr>
          <a:xfrm>
            <a:off x="869132" y="6173943"/>
            <a:ext cx="5889305" cy="276999"/>
          </a:xfrm>
          <a:prstGeom prst="rect">
            <a:avLst/>
          </a:prstGeom>
          <a:noFill/>
        </p:spPr>
        <p:txBody>
          <a:bodyPr wrap="none" rtlCol="0">
            <a:spAutoFit/>
          </a:bodyPr>
          <a:lstStyle/>
          <a:p>
            <a:r>
              <a:rPr lang="en-US" sz="1200" dirty="0"/>
              <a:t>Reference: </a:t>
            </a:r>
            <a:r>
              <a:rPr lang="en-US" sz="1200" dirty="0">
                <a:hlinkClick r:id="rId3"/>
              </a:rPr>
              <a:t>www.osha.gov/sites/default/files/publications/Safe_Driving_Practices.pdf</a:t>
            </a:r>
            <a:r>
              <a:rPr lang="en-US" sz="1200" dirty="0"/>
              <a:t> </a:t>
            </a:r>
          </a:p>
        </p:txBody>
      </p:sp>
      <p:pic>
        <p:nvPicPr>
          <p:cNvPr id="8" name="Picture 7" descr="A person holding a steering wheel&#10;&#10;Description automatically generated">
            <a:extLst>
              <a:ext uri="{FF2B5EF4-FFF2-40B4-BE49-F238E27FC236}">
                <a16:creationId xmlns:a16="http://schemas.microsoft.com/office/drawing/2014/main" id="{E1711A35-C657-627C-B114-A2A2ED547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884" y="1702396"/>
            <a:ext cx="3674012" cy="4085755"/>
          </a:xfrm>
          <a:prstGeom prst="rect">
            <a:avLst/>
          </a:prstGeom>
        </p:spPr>
      </p:pic>
    </p:spTree>
    <p:extLst>
      <p:ext uri="{BB962C8B-B14F-4D97-AF65-F5344CB8AC3E}">
        <p14:creationId xmlns:p14="http://schemas.microsoft.com/office/powerpoint/2010/main" val="1241650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22D-3C9B-E229-490A-24C223A2CD55}"/>
              </a:ext>
            </a:extLst>
          </p:cNvPr>
          <p:cNvSpPr>
            <a:spLocks noGrp="1"/>
          </p:cNvSpPr>
          <p:nvPr>
            <p:ph type="title"/>
          </p:nvPr>
        </p:nvSpPr>
        <p:spPr>
          <a:xfrm>
            <a:off x="628650" y="365126"/>
            <a:ext cx="7886700" cy="1325563"/>
          </a:xfrm>
        </p:spPr>
        <p:txBody>
          <a:bodyPr anchor="ctr">
            <a:normAutofit/>
          </a:bodyPr>
          <a:lstStyle/>
          <a:p>
            <a:r>
              <a:rPr lang="en-US" dirty="0"/>
              <a:t>Basic Electrical Safety</a:t>
            </a:r>
          </a:p>
        </p:txBody>
      </p:sp>
      <p:sp>
        <p:nvSpPr>
          <p:cNvPr id="3" name="Content Placeholder 2">
            <a:extLst>
              <a:ext uri="{FF2B5EF4-FFF2-40B4-BE49-F238E27FC236}">
                <a16:creationId xmlns:a16="http://schemas.microsoft.com/office/drawing/2014/main" id="{32FE598F-99B7-A0D7-CE1C-1FBE1706CF68}"/>
              </a:ext>
            </a:extLst>
          </p:cNvPr>
          <p:cNvSpPr>
            <a:spLocks noGrp="1"/>
          </p:cNvSpPr>
          <p:nvPr>
            <p:ph sz="half" idx="1"/>
          </p:nvPr>
        </p:nvSpPr>
        <p:spPr>
          <a:xfrm>
            <a:off x="628650" y="1713241"/>
            <a:ext cx="3886200" cy="4351338"/>
          </a:xfrm>
        </p:spPr>
        <p:txBody>
          <a:bodyPr>
            <a:normAutofit fontScale="92500"/>
          </a:bodyPr>
          <a:lstStyle/>
          <a:p>
            <a:r>
              <a:rPr lang="en-US" sz="2200" dirty="0"/>
              <a:t>Damaged outlets and loose or missing covers should be replaced immediately.</a:t>
            </a:r>
          </a:p>
          <a:p>
            <a:r>
              <a:rPr lang="en-US" sz="2200" dirty="0"/>
              <a:t>Report any exposed wiring.</a:t>
            </a:r>
          </a:p>
          <a:p>
            <a:r>
              <a:rPr lang="en-US" sz="2200" dirty="0"/>
              <a:t>Use ground-fault circuit interrupter (GFCI) outlets near sinks.</a:t>
            </a:r>
          </a:p>
          <a:p>
            <a:r>
              <a:rPr lang="en-US" sz="2200" dirty="0"/>
              <a:t>Keep electrical panels closed and clear of obstruction.</a:t>
            </a:r>
          </a:p>
          <a:p>
            <a:r>
              <a:rPr lang="en-US" sz="2200" dirty="0"/>
              <a:t>Wear correct PPE.</a:t>
            </a:r>
          </a:p>
          <a:p>
            <a:r>
              <a:rPr lang="en-US" sz="2200" dirty="0"/>
              <a:t>Inspect electrical cords for exposed wires or missing ground plug.</a:t>
            </a:r>
          </a:p>
          <a:p>
            <a:pPr lvl="1" eaLnBrk="1" hangingPunct="1">
              <a:spcBef>
                <a:spcPct val="45000"/>
              </a:spcBef>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2C40FE36-7B27-CCEF-F04E-7728AB90F2D6}"/>
              </a:ext>
            </a:extLst>
          </p:cNvPr>
          <p:cNvSpPr>
            <a:spLocks noGrp="1"/>
          </p:cNvSpPr>
          <p:nvPr>
            <p:ph type="sldNum" sz="quarter" idx="12"/>
          </p:nvPr>
        </p:nvSpPr>
        <p:spPr/>
        <p:txBody>
          <a:bodyPr/>
          <a:lstStyle/>
          <a:p>
            <a:fld id="{7FF3A7C6-5C97-3941-9825-D4D101D87AF9}" type="slidenum">
              <a:rPr lang="en-US" smtClean="0"/>
              <a:t>34</a:t>
            </a:fld>
            <a:endParaRPr lang="en-US" dirty="0"/>
          </a:p>
        </p:txBody>
      </p:sp>
      <p:sp>
        <p:nvSpPr>
          <p:cNvPr id="6" name="TextBox 5">
            <a:extLst>
              <a:ext uri="{FF2B5EF4-FFF2-40B4-BE49-F238E27FC236}">
                <a16:creationId xmlns:a16="http://schemas.microsoft.com/office/drawing/2014/main" id="{E574238F-ABD3-3819-8C31-8F67D36ABAC9}"/>
              </a:ext>
            </a:extLst>
          </p:cNvPr>
          <p:cNvSpPr txBox="1"/>
          <p:nvPr/>
        </p:nvSpPr>
        <p:spPr>
          <a:xfrm>
            <a:off x="628650" y="6215875"/>
            <a:ext cx="5346637" cy="276999"/>
          </a:xfrm>
          <a:prstGeom prst="rect">
            <a:avLst/>
          </a:prstGeom>
          <a:noFill/>
        </p:spPr>
        <p:txBody>
          <a:bodyPr wrap="square" rtlCol="0">
            <a:spAutoFit/>
          </a:bodyPr>
          <a:lstStyle/>
          <a:p>
            <a:r>
              <a:rPr lang="en-US" sz="1200" dirty="0"/>
              <a:t>Reference: </a:t>
            </a:r>
            <a:r>
              <a:rPr lang="en-US" sz="1200" dirty="0">
                <a:hlinkClick r:id="rId3"/>
              </a:rPr>
              <a:t>www.summitholdings.com/site/tp/ELECTRICAL_SAFETY</a:t>
            </a:r>
            <a:r>
              <a:rPr lang="en-US" sz="1200" dirty="0"/>
              <a:t> </a:t>
            </a:r>
          </a:p>
        </p:txBody>
      </p:sp>
      <p:pic>
        <p:nvPicPr>
          <p:cNvPr id="8" name="Picture 7" descr="A close-up of several power cords&#10;&#10;Description automatically generated">
            <a:extLst>
              <a:ext uri="{FF2B5EF4-FFF2-40B4-BE49-F238E27FC236}">
                <a16:creationId xmlns:a16="http://schemas.microsoft.com/office/drawing/2014/main" id="{76CD23F9-8606-43DD-8B7B-F4B95EB3A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241" y="1713241"/>
            <a:ext cx="3838942" cy="4212071"/>
          </a:xfrm>
          <a:prstGeom prst="rect">
            <a:avLst/>
          </a:prstGeom>
        </p:spPr>
      </p:pic>
    </p:spTree>
    <p:extLst>
      <p:ext uri="{BB962C8B-B14F-4D97-AF65-F5344CB8AC3E}">
        <p14:creationId xmlns:p14="http://schemas.microsoft.com/office/powerpoint/2010/main" val="474211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60508-2CED-BF44-6441-2139D58B2B43}"/>
              </a:ext>
            </a:extLst>
          </p:cNvPr>
          <p:cNvSpPr txBox="1"/>
          <p:nvPr/>
        </p:nvSpPr>
        <p:spPr>
          <a:xfrm>
            <a:off x="650836" y="5948127"/>
            <a:ext cx="7842327" cy="461665"/>
          </a:xfrm>
          <a:prstGeom prst="rect">
            <a:avLst/>
          </a:prstGeom>
          <a:noFill/>
        </p:spPr>
        <p:txBody>
          <a:bodyPr wrap="square">
            <a:spAutoFit/>
          </a:bodyPr>
          <a:lstStyle/>
          <a:p>
            <a:r>
              <a:rPr lang="en-US" sz="1200" dirty="0"/>
              <a:t>Reference: </a:t>
            </a:r>
            <a:r>
              <a:rPr lang="en-US" sz="1200" dirty="0">
                <a:hlinkClick r:id="rId3"/>
              </a:rPr>
              <a:t>https://learn.streamery.co/Topics/Safety/OSHA-Compliance/Electrical-Safety/Basic-Electrical-Safety-For-the-Average-Person</a:t>
            </a:r>
            <a:r>
              <a:rPr lang="en-US" sz="1200" dirty="0"/>
              <a:t> </a:t>
            </a:r>
          </a:p>
        </p:txBody>
      </p:sp>
      <p:pic>
        <p:nvPicPr>
          <p:cNvPr id="4" name="Picture 3" descr="A person holding a wire&#10;&#10;Description automatically generated">
            <a:hlinkClick r:id="rId3"/>
            <a:extLst>
              <a:ext uri="{FF2B5EF4-FFF2-40B4-BE49-F238E27FC236}">
                <a16:creationId xmlns:a16="http://schemas.microsoft.com/office/drawing/2014/main" id="{9459AE05-6827-DDF5-2139-3D9D5B30D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36" y="1223345"/>
            <a:ext cx="7842326" cy="4411309"/>
          </a:xfrm>
          <a:prstGeom prst="rect">
            <a:avLst/>
          </a:prstGeom>
        </p:spPr>
      </p:pic>
    </p:spTree>
    <p:extLst>
      <p:ext uri="{BB962C8B-B14F-4D97-AF65-F5344CB8AC3E}">
        <p14:creationId xmlns:p14="http://schemas.microsoft.com/office/powerpoint/2010/main" val="3739160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22D-3C9B-E229-490A-24C223A2CD55}"/>
              </a:ext>
            </a:extLst>
          </p:cNvPr>
          <p:cNvSpPr>
            <a:spLocks noGrp="1"/>
          </p:cNvSpPr>
          <p:nvPr>
            <p:ph type="title"/>
          </p:nvPr>
        </p:nvSpPr>
        <p:spPr>
          <a:xfrm>
            <a:off x="628650" y="365126"/>
            <a:ext cx="7886700" cy="1325563"/>
          </a:xfrm>
        </p:spPr>
        <p:txBody>
          <a:bodyPr anchor="ctr">
            <a:normAutofit/>
          </a:bodyPr>
          <a:lstStyle/>
          <a:p>
            <a:r>
              <a:rPr lang="en-US" dirty="0"/>
              <a:t>Common Fire Hazards</a:t>
            </a:r>
          </a:p>
        </p:txBody>
      </p:sp>
      <p:sp>
        <p:nvSpPr>
          <p:cNvPr id="3" name="Content Placeholder 2">
            <a:extLst>
              <a:ext uri="{FF2B5EF4-FFF2-40B4-BE49-F238E27FC236}">
                <a16:creationId xmlns:a16="http://schemas.microsoft.com/office/drawing/2014/main" id="{32FE598F-99B7-A0D7-CE1C-1FBE1706CF68}"/>
              </a:ext>
            </a:extLst>
          </p:cNvPr>
          <p:cNvSpPr>
            <a:spLocks noGrp="1"/>
          </p:cNvSpPr>
          <p:nvPr>
            <p:ph sz="half" idx="1"/>
          </p:nvPr>
        </p:nvSpPr>
        <p:spPr>
          <a:xfrm>
            <a:off x="465688" y="1822450"/>
            <a:ext cx="3886200" cy="4351338"/>
          </a:xfrm>
        </p:spPr>
        <p:txBody>
          <a:bodyPr>
            <a:normAutofit/>
          </a:bodyPr>
          <a:lstStyle/>
          <a:p>
            <a:pPr lvl="1" eaLnBrk="1" hangingPunct="1">
              <a:spcBef>
                <a:spcPct val="45000"/>
              </a:spcBef>
              <a:buFont typeface="Arial" panose="020B0604020202020204" pitchFamily="34" charset="0"/>
              <a:buChar char="•"/>
            </a:pPr>
            <a:r>
              <a:rPr lang="en-US" altLang="en-US" sz="2000" dirty="0"/>
              <a:t>Office equipment and supplies</a:t>
            </a:r>
          </a:p>
          <a:p>
            <a:pPr lvl="1" eaLnBrk="1" hangingPunct="1">
              <a:spcBef>
                <a:spcPct val="45000"/>
              </a:spcBef>
              <a:buFont typeface="Arial" panose="020B0604020202020204" pitchFamily="34" charset="0"/>
              <a:buChar char="•"/>
            </a:pPr>
            <a:r>
              <a:rPr lang="en-US" altLang="en-US" sz="2000" dirty="0"/>
              <a:t>Electrical wires and equipment</a:t>
            </a:r>
          </a:p>
          <a:p>
            <a:pPr lvl="1" eaLnBrk="1" hangingPunct="1">
              <a:spcBef>
                <a:spcPct val="45000"/>
              </a:spcBef>
              <a:buFont typeface="Arial" panose="020B0604020202020204" pitchFamily="34" charset="0"/>
              <a:buChar char="•"/>
            </a:pPr>
            <a:r>
              <a:rPr lang="en-US" altLang="en-US" sz="2000" dirty="0"/>
              <a:t>Flammable materials</a:t>
            </a:r>
            <a:endParaRPr lang="en-US" sz="2000" dirty="0"/>
          </a:p>
        </p:txBody>
      </p:sp>
      <p:sp>
        <p:nvSpPr>
          <p:cNvPr id="5" name="Slide Number Placeholder 4">
            <a:extLst>
              <a:ext uri="{FF2B5EF4-FFF2-40B4-BE49-F238E27FC236}">
                <a16:creationId xmlns:a16="http://schemas.microsoft.com/office/drawing/2014/main" id="{2C40FE36-7B27-CCEF-F04E-7728AB90F2D6}"/>
              </a:ext>
            </a:extLst>
          </p:cNvPr>
          <p:cNvSpPr>
            <a:spLocks noGrp="1"/>
          </p:cNvSpPr>
          <p:nvPr>
            <p:ph type="sldNum" sz="quarter" idx="12"/>
          </p:nvPr>
        </p:nvSpPr>
        <p:spPr>
          <a:xfrm>
            <a:off x="6919863" y="6522147"/>
            <a:ext cx="2057400" cy="365125"/>
          </a:xfrm>
        </p:spPr>
        <p:txBody>
          <a:bodyPr anchor="ctr">
            <a:normAutofit/>
          </a:bodyPr>
          <a:lstStyle/>
          <a:p>
            <a:pPr>
              <a:spcAft>
                <a:spcPts val="600"/>
              </a:spcAft>
            </a:pPr>
            <a:fld id="{7FF3A7C6-5C97-3941-9825-D4D101D87AF9}" type="slidenum">
              <a:rPr lang="en-US" smtClean="0"/>
              <a:pPr>
                <a:spcAft>
                  <a:spcPts val="600"/>
                </a:spcAft>
              </a:pPr>
              <a:t>36</a:t>
            </a:fld>
            <a:endParaRPr lang="en-US" dirty="0"/>
          </a:p>
        </p:txBody>
      </p:sp>
      <p:sp>
        <p:nvSpPr>
          <p:cNvPr id="6" name="TextBox 5">
            <a:extLst>
              <a:ext uri="{FF2B5EF4-FFF2-40B4-BE49-F238E27FC236}">
                <a16:creationId xmlns:a16="http://schemas.microsoft.com/office/drawing/2014/main" id="{5AA4AA33-540A-5FDA-B6FD-F9379CB49218}"/>
              </a:ext>
            </a:extLst>
          </p:cNvPr>
          <p:cNvSpPr txBox="1"/>
          <p:nvPr/>
        </p:nvSpPr>
        <p:spPr>
          <a:xfrm>
            <a:off x="896293" y="6204321"/>
            <a:ext cx="3972113" cy="276999"/>
          </a:xfrm>
          <a:prstGeom prst="rect">
            <a:avLst/>
          </a:prstGeom>
          <a:noFill/>
        </p:spPr>
        <p:txBody>
          <a:bodyPr wrap="none" rtlCol="0">
            <a:spAutoFit/>
          </a:bodyPr>
          <a:lstStyle/>
          <a:p>
            <a:r>
              <a:rPr lang="en-US" sz="1200" dirty="0"/>
              <a:t>Reference: </a:t>
            </a:r>
            <a:r>
              <a:rPr lang="en-US" sz="1200" dirty="0">
                <a:hlinkClick r:id="rId3"/>
              </a:rPr>
              <a:t>www.osha.gov/fire-safety/hazards-solutions</a:t>
            </a:r>
            <a:r>
              <a:rPr lang="en-US" sz="1200" dirty="0"/>
              <a:t> </a:t>
            </a:r>
          </a:p>
        </p:txBody>
      </p:sp>
      <p:pic>
        <p:nvPicPr>
          <p:cNvPr id="8" name="Picture 7" descr="Firemen wearing fire gear and helmets&#10;&#10;Description automatically generated with medium confidence">
            <a:extLst>
              <a:ext uri="{FF2B5EF4-FFF2-40B4-BE49-F238E27FC236}">
                <a16:creationId xmlns:a16="http://schemas.microsoft.com/office/drawing/2014/main" id="{A1B29069-4356-F4B8-74C2-337FC2D75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111" y="1395983"/>
            <a:ext cx="3386081" cy="4740513"/>
          </a:xfrm>
          <a:prstGeom prst="rect">
            <a:avLst/>
          </a:prstGeom>
        </p:spPr>
      </p:pic>
    </p:spTree>
    <p:extLst>
      <p:ext uri="{BB962C8B-B14F-4D97-AF65-F5344CB8AC3E}">
        <p14:creationId xmlns:p14="http://schemas.microsoft.com/office/powerpoint/2010/main" val="1340219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646C-11DB-E8E3-5418-E54BE7CF75C8}"/>
              </a:ext>
            </a:extLst>
          </p:cNvPr>
          <p:cNvSpPr>
            <a:spLocks noGrp="1"/>
          </p:cNvSpPr>
          <p:nvPr>
            <p:ph type="title"/>
          </p:nvPr>
        </p:nvSpPr>
        <p:spPr>
          <a:xfrm>
            <a:off x="628650" y="365126"/>
            <a:ext cx="7886700" cy="1325563"/>
          </a:xfrm>
        </p:spPr>
        <p:txBody>
          <a:bodyPr anchor="ctr">
            <a:normAutofit/>
          </a:bodyPr>
          <a:lstStyle/>
          <a:p>
            <a:r>
              <a:rPr lang="en-US" dirty="0"/>
              <a:t>Fire Response</a:t>
            </a:r>
          </a:p>
        </p:txBody>
      </p:sp>
      <p:sp>
        <p:nvSpPr>
          <p:cNvPr id="3" name="Content Placeholder 2">
            <a:extLst>
              <a:ext uri="{FF2B5EF4-FFF2-40B4-BE49-F238E27FC236}">
                <a16:creationId xmlns:a16="http://schemas.microsoft.com/office/drawing/2014/main" id="{F0B6E124-F174-ED42-0698-02823300EBD2}"/>
              </a:ext>
            </a:extLst>
          </p:cNvPr>
          <p:cNvSpPr>
            <a:spLocks noGrp="1"/>
          </p:cNvSpPr>
          <p:nvPr>
            <p:ph sz="half" idx="1"/>
          </p:nvPr>
        </p:nvSpPr>
        <p:spPr>
          <a:xfrm>
            <a:off x="266511" y="1849610"/>
            <a:ext cx="3952403" cy="4351338"/>
          </a:xfrm>
        </p:spPr>
        <p:txBody>
          <a:bodyPr>
            <a:normAutofit/>
          </a:bodyPr>
          <a:lstStyle/>
          <a:p>
            <a:pPr lvl="1" eaLnBrk="1" hangingPunct="1">
              <a:buFont typeface="Arial" panose="020B0604020202020204" pitchFamily="34" charset="0"/>
              <a:buChar char="•"/>
            </a:pPr>
            <a:r>
              <a:rPr lang="en-US" altLang="en-US" sz="2000" dirty="0"/>
              <a:t>Know where fire extinguishers are located.</a:t>
            </a:r>
          </a:p>
          <a:p>
            <a:pPr lvl="1" eaLnBrk="1" hangingPunct="1">
              <a:buFont typeface="Arial" panose="020B0604020202020204" pitchFamily="34" charset="0"/>
              <a:buChar char="•"/>
            </a:pPr>
            <a:r>
              <a:rPr lang="en-US" altLang="en-US" sz="2000" dirty="0"/>
              <a:t>Use the right extinguisher for the job.</a:t>
            </a:r>
          </a:p>
          <a:p>
            <a:pPr lvl="1" eaLnBrk="1" hangingPunct="1">
              <a:buFont typeface="Arial" panose="020B0604020202020204" pitchFamily="34" charset="0"/>
              <a:buChar char="•"/>
            </a:pPr>
            <a:r>
              <a:rPr lang="en-US" altLang="en-US" sz="2000" dirty="0"/>
              <a:t>Know how to use a fire extinguisher:</a:t>
            </a:r>
          </a:p>
          <a:p>
            <a:pPr lvl="2" eaLnBrk="1" hangingPunct="1">
              <a:buFont typeface="Courier New" panose="02070309020205020404" pitchFamily="49" charset="0"/>
              <a:buChar char="o"/>
            </a:pPr>
            <a:r>
              <a:rPr lang="en-US" altLang="en-US" sz="2000" b="1" dirty="0"/>
              <a:t>P</a:t>
            </a:r>
            <a:r>
              <a:rPr lang="en-US" altLang="en-US" sz="2000" dirty="0"/>
              <a:t>ull the pin</a:t>
            </a:r>
          </a:p>
          <a:p>
            <a:pPr lvl="2" eaLnBrk="1" hangingPunct="1">
              <a:buFont typeface="Courier New" panose="02070309020205020404" pitchFamily="49" charset="0"/>
              <a:buChar char="o"/>
            </a:pPr>
            <a:r>
              <a:rPr lang="en-US" altLang="en-US" sz="2000" b="1" dirty="0"/>
              <a:t>A</a:t>
            </a:r>
            <a:r>
              <a:rPr lang="en-US" altLang="en-US" sz="2000" dirty="0"/>
              <a:t>im hose at fire base</a:t>
            </a:r>
          </a:p>
          <a:p>
            <a:pPr lvl="2" eaLnBrk="1" hangingPunct="1">
              <a:buFont typeface="Courier New" panose="02070309020205020404" pitchFamily="49" charset="0"/>
              <a:buChar char="o"/>
            </a:pPr>
            <a:r>
              <a:rPr lang="en-US" altLang="en-US" sz="2000" b="1" dirty="0"/>
              <a:t>S</a:t>
            </a:r>
            <a:r>
              <a:rPr lang="en-US" altLang="en-US" sz="2000" dirty="0"/>
              <a:t>queeze trigger</a:t>
            </a:r>
          </a:p>
          <a:p>
            <a:pPr lvl="2" eaLnBrk="1" hangingPunct="1">
              <a:buFont typeface="Courier New" panose="02070309020205020404" pitchFamily="49" charset="0"/>
              <a:buChar char="o"/>
            </a:pPr>
            <a:r>
              <a:rPr lang="en-US" altLang="en-US" sz="2000" b="1" dirty="0"/>
              <a:t>S</a:t>
            </a:r>
            <a:r>
              <a:rPr lang="en-US" altLang="en-US" sz="2000" dirty="0"/>
              <a:t>weep hose back and forth</a:t>
            </a:r>
          </a:p>
          <a:p>
            <a:endParaRPr lang="en-US" dirty="0"/>
          </a:p>
        </p:txBody>
      </p:sp>
      <p:sp>
        <p:nvSpPr>
          <p:cNvPr id="5" name="TextBox 4">
            <a:extLst>
              <a:ext uri="{FF2B5EF4-FFF2-40B4-BE49-F238E27FC236}">
                <a16:creationId xmlns:a16="http://schemas.microsoft.com/office/drawing/2014/main" id="{1D044157-791D-0C1A-B5C8-A112CFC7B8AD}"/>
              </a:ext>
            </a:extLst>
          </p:cNvPr>
          <p:cNvSpPr txBox="1"/>
          <p:nvPr/>
        </p:nvSpPr>
        <p:spPr>
          <a:xfrm>
            <a:off x="869576" y="6215875"/>
            <a:ext cx="6185647" cy="276999"/>
          </a:xfrm>
          <a:prstGeom prst="rect">
            <a:avLst/>
          </a:prstGeom>
          <a:noFill/>
        </p:spPr>
        <p:txBody>
          <a:bodyPr wrap="square">
            <a:spAutoFit/>
          </a:bodyPr>
          <a:lstStyle/>
          <a:p>
            <a:r>
              <a:rPr lang="en-US" sz="1200" dirty="0"/>
              <a:t>Reference: </a:t>
            </a:r>
            <a:r>
              <a:rPr lang="en-US" sz="1200" dirty="0">
                <a:hlinkClick r:id="rId3"/>
              </a:rPr>
              <a:t>www.osha.gov/laws-regs/regulations/standardnumber/1926/1926.150</a:t>
            </a:r>
            <a:r>
              <a:rPr lang="en-US" sz="1200" dirty="0"/>
              <a:t> </a:t>
            </a:r>
          </a:p>
        </p:txBody>
      </p:sp>
      <p:sp>
        <p:nvSpPr>
          <p:cNvPr id="6" name="Slide Number Placeholder 5">
            <a:extLst>
              <a:ext uri="{FF2B5EF4-FFF2-40B4-BE49-F238E27FC236}">
                <a16:creationId xmlns:a16="http://schemas.microsoft.com/office/drawing/2014/main" id="{A41417AE-9F4D-6E3B-95C1-A179CE27CABE}"/>
              </a:ext>
            </a:extLst>
          </p:cNvPr>
          <p:cNvSpPr>
            <a:spLocks noGrp="1"/>
          </p:cNvSpPr>
          <p:nvPr>
            <p:ph type="sldNum" sz="quarter" idx="12"/>
          </p:nvPr>
        </p:nvSpPr>
        <p:spPr/>
        <p:txBody>
          <a:bodyPr/>
          <a:lstStyle/>
          <a:p>
            <a:fld id="{7FF3A7C6-5C97-3941-9825-D4D101D87AF9}" type="slidenum">
              <a:rPr lang="en-US" smtClean="0"/>
              <a:t>37</a:t>
            </a:fld>
            <a:endParaRPr lang="en-US" dirty="0"/>
          </a:p>
        </p:txBody>
      </p:sp>
      <p:pic>
        <p:nvPicPr>
          <p:cNvPr id="8" name="Picture 7" descr="A close-up of a fire extinguisher&#10;&#10;Description automatically generated">
            <a:extLst>
              <a:ext uri="{FF2B5EF4-FFF2-40B4-BE49-F238E27FC236}">
                <a16:creationId xmlns:a16="http://schemas.microsoft.com/office/drawing/2014/main" id="{81C8A935-68D3-0746-DCC1-B1C81AEF7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467" y="1690689"/>
            <a:ext cx="3952403" cy="4376632"/>
          </a:xfrm>
          <a:prstGeom prst="rect">
            <a:avLst/>
          </a:prstGeom>
        </p:spPr>
      </p:pic>
    </p:spTree>
    <p:extLst>
      <p:ext uri="{BB962C8B-B14F-4D97-AF65-F5344CB8AC3E}">
        <p14:creationId xmlns:p14="http://schemas.microsoft.com/office/powerpoint/2010/main" val="5343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85AB71-06AF-88FB-8085-799CCB247F2E}"/>
              </a:ext>
            </a:extLst>
          </p:cNvPr>
          <p:cNvSpPr>
            <a:spLocks noGrp="1"/>
          </p:cNvSpPr>
          <p:nvPr>
            <p:ph type="sldNum" sz="quarter" idx="12"/>
          </p:nvPr>
        </p:nvSpPr>
        <p:spPr/>
        <p:txBody>
          <a:bodyPr/>
          <a:lstStyle/>
          <a:p>
            <a:fld id="{7FF3A7C6-5C97-3941-9825-D4D101D87AF9}" type="slidenum">
              <a:rPr lang="en-US" smtClean="0"/>
              <a:t>38</a:t>
            </a:fld>
            <a:endParaRPr lang="en-US" dirty="0"/>
          </a:p>
        </p:txBody>
      </p:sp>
      <p:sp>
        <p:nvSpPr>
          <p:cNvPr id="4" name="TextBox 3">
            <a:extLst>
              <a:ext uri="{FF2B5EF4-FFF2-40B4-BE49-F238E27FC236}">
                <a16:creationId xmlns:a16="http://schemas.microsoft.com/office/drawing/2014/main" id="{B56F5703-660F-F94E-006E-AA397D9C169E}"/>
              </a:ext>
            </a:extLst>
          </p:cNvPr>
          <p:cNvSpPr txBox="1"/>
          <p:nvPr/>
        </p:nvSpPr>
        <p:spPr>
          <a:xfrm>
            <a:off x="704144" y="5956803"/>
            <a:ext cx="7735711" cy="461665"/>
          </a:xfrm>
          <a:prstGeom prst="rect">
            <a:avLst/>
          </a:prstGeom>
          <a:noFill/>
        </p:spPr>
        <p:txBody>
          <a:bodyPr wrap="square">
            <a:spAutoFit/>
          </a:bodyPr>
          <a:lstStyle/>
          <a:p>
            <a:r>
              <a:rPr lang="en-US" sz="1200" dirty="0"/>
              <a:t>Reference: </a:t>
            </a:r>
            <a:r>
              <a:rPr lang="en-US" sz="1200" dirty="0">
                <a:hlinkClick r:id="rId3"/>
              </a:rPr>
              <a:t>https://learn.streamery.co/Topics/Safety/OSHA-Compliance/Fire-Evacuation-Prevention/To-The-Point-About-Fire-Prevention-Response</a:t>
            </a:r>
            <a:r>
              <a:rPr lang="en-US" sz="1200" dirty="0"/>
              <a:t> </a:t>
            </a:r>
          </a:p>
        </p:txBody>
      </p:sp>
      <p:pic>
        <p:nvPicPr>
          <p:cNvPr id="5" name="Picture 4" descr="A video of a fire and a person using a blowtorch&#10;&#10;Description automatically generated">
            <a:hlinkClick r:id="rId3"/>
            <a:extLst>
              <a:ext uri="{FF2B5EF4-FFF2-40B4-BE49-F238E27FC236}">
                <a16:creationId xmlns:a16="http://schemas.microsoft.com/office/drawing/2014/main" id="{DD10502B-EB59-9B0B-A933-31B1A6861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 y="1207008"/>
            <a:ext cx="7882128" cy="4433697"/>
          </a:xfrm>
          <a:prstGeom prst="rect">
            <a:avLst/>
          </a:prstGeom>
        </p:spPr>
      </p:pic>
    </p:spTree>
    <p:extLst>
      <p:ext uri="{BB962C8B-B14F-4D97-AF65-F5344CB8AC3E}">
        <p14:creationId xmlns:p14="http://schemas.microsoft.com/office/powerpoint/2010/main" val="2247915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F01F-F652-A9FF-A12C-9322BD836083}"/>
              </a:ext>
            </a:extLst>
          </p:cNvPr>
          <p:cNvSpPr>
            <a:spLocks noGrp="1"/>
          </p:cNvSpPr>
          <p:nvPr>
            <p:ph type="title"/>
          </p:nvPr>
        </p:nvSpPr>
        <p:spPr>
          <a:xfrm>
            <a:off x="628650" y="365126"/>
            <a:ext cx="7886700" cy="1325563"/>
          </a:xfrm>
        </p:spPr>
        <p:txBody>
          <a:bodyPr anchor="ctr">
            <a:normAutofit/>
          </a:bodyPr>
          <a:lstStyle/>
          <a:p>
            <a:r>
              <a:rPr lang="en-US" dirty="0"/>
              <a:t>First Aid Response</a:t>
            </a:r>
          </a:p>
        </p:txBody>
      </p:sp>
      <p:sp>
        <p:nvSpPr>
          <p:cNvPr id="3" name="Content Placeholder 2">
            <a:extLst>
              <a:ext uri="{FF2B5EF4-FFF2-40B4-BE49-F238E27FC236}">
                <a16:creationId xmlns:a16="http://schemas.microsoft.com/office/drawing/2014/main" id="{A5AB2B73-A912-D48B-FDD3-BE0705943DF9}"/>
              </a:ext>
            </a:extLst>
          </p:cNvPr>
          <p:cNvSpPr>
            <a:spLocks noGrp="1"/>
          </p:cNvSpPr>
          <p:nvPr>
            <p:ph sz="half" idx="1"/>
          </p:nvPr>
        </p:nvSpPr>
        <p:spPr>
          <a:xfrm>
            <a:off x="628650" y="1825625"/>
            <a:ext cx="3886200" cy="4351338"/>
          </a:xfrm>
        </p:spPr>
        <p:txBody>
          <a:bodyPr>
            <a:normAutofit/>
          </a:bodyPr>
          <a:lstStyle/>
          <a:p>
            <a:r>
              <a:rPr lang="en-US" dirty="0"/>
              <a:t>Contact a trained first-aid provider if someone is injured.</a:t>
            </a:r>
          </a:p>
          <a:p>
            <a:r>
              <a:rPr lang="en-US" dirty="0"/>
              <a:t>Use eye wash stations for chemical exposure to eyes.</a:t>
            </a:r>
          </a:p>
          <a:p>
            <a:r>
              <a:rPr lang="en-US" dirty="0"/>
              <a:t>Locate the first-aid box near your work area.</a:t>
            </a:r>
          </a:p>
          <a:p>
            <a:r>
              <a:rPr lang="en-US" dirty="0"/>
              <a:t>Consult the safety data sheet if exposed to spills or chemical releases.</a:t>
            </a:r>
          </a:p>
          <a:p>
            <a:r>
              <a:rPr lang="en-US" dirty="0"/>
              <a:t>Protect against blood-borne pathogens.</a:t>
            </a:r>
          </a:p>
          <a:p>
            <a:endParaRPr lang="en-US" dirty="0"/>
          </a:p>
          <a:p>
            <a:endParaRPr lang="en-US" dirty="0"/>
          </a:p>
        </p:txBody>
      </p:sp>
      <p:sp>
        <p:nvSpPr>
          <p:cNvPr id="4" name="Slide Number Placeholder 3">
            <a:extLst>
              <a:ext uri="{FF2B5EF4-FFF2-40B4-BE49-F238E27FC236}">
                <a16:creationId xmlns:a16="http://schemas.microsoft.com/office/drawing/2014/main" id="{D547D6EA-A6E4-451B-E828-9527A52B8CCE}"/>
              </a:ext>
            </a:extLst>
          </p:cNvPr>
          <p:cNvSpPr>
            <a:spLocks noGrp="1"/>
          </p:cNvSpPr>
          <p:nvPr>
            <p:ph type="sldNum" sz="quarter" idx="12"/>
          </p:nvPr>
        </p:nvSpPr>
        <p:spPr/>
        <p:txBody>
          <a:bodyPr/>
          <a:lstStyle/>
          <a:p>
            <a:fld id="{7FF3A7C6-5C97-3941-9825-D4D101D87AF9}" type="slidenum">
              <a:rPr lang="en-US" smtClean="0"/>
              <a:t>39</a:t>
            </a:fld>
            <a:endParaRPr lang="en-US" dirty="0"/>
          </a:p>
        </p:txBody>
      </p:sp>
      <p:sp>
        <p:nvSpPr>
          <p:cNvPr id="5" name="TextBox 4">
            <a:extLst>
              <a:ext uri="{FF2B5EF4-FFF2-40B4-BE49-F238E27FC236}">
                <a16:creationId xmlns:a16="http://schemas.microsoft.com/office/drawing/2014/main" id="{E977940E-548A-D314-DE98-0BB7516B8035}"/>
              </a:ext>
            </a:extLst>
          </p:cNvPr>
          <p:cNvSpPr txBox="1"/>
          <p:nvPr/>
        </p:nvSpPr>
        <p:spPr>
          <a:xfrm>
            <a:off x="816005" y="6219067"/>
            <a:ext cx="5680914" cy="276999"/>
          </a:xfrm>
          <a:prstGeom prst="rect">
            <a:avLst/>
          </a:prstGeom>
          <a:noFill/>
        </p:spPr>
        <p:txBody>
          <a:bodyPr wrap="none" rtlCol="0">
            <a:spAutoFit/>
          </a:bodyPr>
          <a:lstStyle/>
          <a:p>
            <a:r>
              <a:rPr lang="en-US" sz="1200" dirty="0"/>
              <a:t>Reference: </a:t>
            </a:r>
            <a:r>
              <a:rPr lang="en-US" sz="1200" dirty="0">
                <a:hlinkClick r:id="rId2"/>
              </a:rPr>
              <a:t>www.osha.gov/laws-regs/regulations/standardnumber/1910/1910.151</a:t>
            </a:r>
            <a:r>
              <a:rPr lang="en-US" sz="1200" dirty="0"/>
              <a:t> </a:t>
            </a:r>
          </a:p>
        </p:txBody>
      </p:sp>
      <p:pic>
        <p:nvPicPr>
          <p:cNvPr id="8" name="Picture 7" descr="A first aid kit with scissors and other items&#10;&#10;Description automatically generated">
            <a:extLst>
              <a:ext uri="{FF2B5EF4-FFF2-40B4-BE49-F238E27FC236}">
                <a16:creationId xmlns:a16="http://schemas.microsoft.com/office/drawing/2014/main" id="{2772D1F0-693D-D34E-8D25-F26A1B2CE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440" y="1690689"/>
            <a:ext cx="3886198" cy="4271906"/>
          </a:xfrm>
          <a:prstGeom prst="rect">
            <a:avLst/>
          </a:prstGeom>
        </p:spPr>
      </p:pic>
    </p:spTree>
    <p:extLst>
      <p:ext uri="{BB962C8B-B14F-4D97-AF65-F5344CB8AC3E}">
        <p14:creationId xmlns:p14="http://schemas.microsoft.com/office/powerpoint/2010/main" val="423687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D8E1-DD0F-DE53-F6DC-2F17D680193B}"/>
              </a:ext>
            </a:extLst>
          </p:cNvPr>
          <p:cNvSpPr>
            <a:spLocks noGrp="1"/>
          </p:cNvSpPr>
          <p:nvPr>
            <p:ph type="title"/>
          </p:nvPr>
        </p:nvSpPr>
        <p:spPr>
          <a:xfrm>
            <a:off x="628650" y="365126"/>
            <a:ext cx="7886700" cy="1325563"/>
          </a:xfrm>
        </p:spPr>
        <p:txBody>
          <a:bodyPr anchor="ctr">
            <a:normAutofit/>
          </a:bodyPr>
          <a:lstStyle/>
          <a:p>
            <a:r>
              <a:rPr lang="en-US" b="1" dirty="0"/>
              <a:t>Hand Tool Safety</a:t>
            </a:r>
            <a:endParaRPr lang="en-US" dirty="0"/>
          </a:p>
        </p:txBody>
      </p:sp>
      <p:sp>
        <p:nvSpPr>
          <p:cNvPr id="3" name="Content Placeholder 2">
            <a:extLst>
              <a:ext uri="{FF2B5EF4-FFF2-40B4-BE49-F238E27FC236}">
                <a16:creationId xmlns:a16="http://schemas.microsoft.com/office/drawing/2014/main" id="{46012846-C501-464D-93A1-A20844724BA1}"/>
              </a:ext>
            </a:extLst>
          </p:cNvPr>
          <p:cNvSpPr>
            <a:spLocks noGrp="1"/>
          </p:cNvSpPr>
          <p:nvPr>
            <p:ph sz="half" idx="1"/>
          </p:nvPr>
        </p:nvSpPr>
        <p:spPr>
          <a:xfrm>
            <a:off x="685800" y="1732954"/>
            <a:ext cx="3886200" cy="4351338"/>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Keep all tools in good condition with regular maintenance.</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Use the right tool for the job.</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Examine each tool for damage before use and do not use if damaged.</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Operate each tool according to the manufacturer’s instructions.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Use correct personal protective equipment when </a:t>
            </a:r>
            <a:r>
              <a:rPr lang="en-US" dirty="0"/>
              <a:t>operating</a:t>
            </a:r>
            <a:r>
              <a:rPr kumimoji="0" lang="en-US" b="0" i="0" u="none" strike="noStrike" kern="1200" cap="none" spc="0" normalizeH="0" baseline="0" noProof="0" dirty="0">
                <a:ln>
                  <a:noFill/>
                </a:ln>
                <a:effectLst/>
                <a:uLnTx/>
                <a:uFillTx/>
              </a:rPr>
              <a:t> tools.</a:t>
            </a:r>
          </a:p>
          <a:p>
            <a:endParaRPr lang="en-US" dirty="0"/>
          </a:p>
        </p:txBody>
      </p:sp>
      <p:sp>
        <p:nvSpPr>
          <p:cNvPr id="5" name="TextBox 4">
            <a:extLst>
              <a:ext uri="{FF2B5EF4-FFF2-40B4-BE49-F238E27FC236}">
                <a16:creationId xmlns:a16="http://schemas.microsoft.com/office/drawing/2014/main" id="{A5C2C6C3-FE80-8CE1-F43A-942BAC6442E2}"/>
              </a:ext>
            </a:extLst>
          </p:cNvPr>
          <p:cNvSpPr txBox="1"/>
          <p:nvPr/>
        </p:nvSpPr>
        <p:spPr>
          <a:xfrm>
            <a:off x="797859" y="6225877"/>
            <a:ext cx="7548282" cy="276999"/>
          </a:xfrm>
          <a:prstGeom prst="rect">
            <a:avLst/>
          </a:prstGeom>
          <a:noFill/>
        </p:spPr>
        <p:txBody>
          <a:bodyPr wrap="square">
            <a:spAutoFit/>
          </a:bodyPr>
          <a:lstStyle/>
          <a:p>
            <a:r>
              <a:rPr lang="en-US" sz="1200" dirty="0"/>
              <a:t>Reference: </a:t>
            </a:r>
            <a:r>
              <a:rPr lang="en-US" sz="1200" dirty="0">
                <a:hlinkClick r:id="rId3"/>
              </a:rPr>
              <a:t>www.osha.gov/sites/default/files/publications/osha3080.pdf</a:t>
            </a:r>
            <a:r>
              <a:rPr lang="en-US" sz="1200" dirty="0"/>
              <a:t> </a:t>
            </a:r>
          </a:p>
        </p:txBody>
      </p:sp>
      <p:sp>
        <p:nvSpPr>
          <p:cNvPr id="4" name="Slide Number Placeholder 3">
            <a:extLst>
              <a:ext uri="{FF2B5EF4-FFF2-40B4-BE49-F238E27FC236}">
                <a16:creationId xmlns:a16="http://schemas.microsoft.com/office/drawing/2014/main" id="{3AFC612E-8B3D-A18F-66BA-CDD573412AB6}"/>
              </a:ext>
            </a:extLst>
          </p:cNvPr>
          <p:cNvSpPr>
            <a:spLocks noGrp="1"/>
          </p:cNvSpPr>
          <p:nvPr>
            <p:ph type="sldNum" sz="quarter" idx="12"/>
          </p:nvPr>
        </p:nvSpPr>
        <p:spPr/>
        <p:txBody>
          <a:bodyPr/>
          <a:lstStyle/>
          <a:p>
            <a:fld id="{7FF3A7C6-5C97-3941-9825-D4D101D87AF9}" type="slidenum">
              <a:rPr lang="en-US" smtClean="0"/>
              <a:t>4</a:t>
            </a:fld>
            <a:endParaRPr lang="en-US" dirty="0"/>
          </a:p>
        </p:txBody>
      </p:sp>
      <p:pic>
        <p:nvPicPr>
          <p:cNvPr id="8" name="Picture 7" descr="A person holding a wrench over a car engine&#10;&#10;Description automatically generated">
            <a:extLst>
              <a:ext uri="{FF2B5EF4-FFF2-40B4-BE49-F238E27FC236}">
                <a16:creationId xmlns:a16="http://schemas.microsoft.com/office/drawing/2014/main" id="{6C77C818-5DE7-42CD-E2F5-654D777FB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987" y="1690689"/>
            <a:ext cx="3633213" cy="4070031"/>
          </a:xfrm>
          <a:prstGeom prst="rect">
            <a:avLst/>
          </a:prstGeom>
        </p:spPr>
      </p:pic>
    </p:spTree>
    <p:extLst>
      <p:ext uri="{BB962C8B-B14F-4D97-AF65-F5344CB8AC3E}">
        <p14:creationId xmlns:p14="http://schemas.microsoft.com/office/powerpoint/2010/main" val="4249641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AA24-98AB-A291-C034-C69974CE4EBC}"/>
              </a:ext>
            </a:extLst>
          </p:cNvPr>
          <p:cNvSpPr>
            <a:spLocks noGrp="1"/>
          </p:cNvSpPr>
          <p:nvPr>
            <p:ph type="title"/>
          </p:nvPr>
        </p:nvSpPr>
        <p:spPr>
          <a:xfrm>
            <a:off x="628650" y="365126"/>
            <a:ext cx="7886700" cy="1325563"/>
          </a:xfrm>
        </p:spPr>
        <p:txBody>
          <a:bodyPr anchor="ctr">
            <a:normAutofit/>
          </a:bodyPr>
          <a:lstStyle/>
          <a:p>
            <a:r>
              <a:rPr lang="en-US" dirty="0"/>
              <a:t>Evacuation Procedures</a:t>
            </a:r>
          </a:p>
        </p:txBody>
      </p:sp>
      <p:sp>
        <p:nvSpPr>
          <p:cNvPr id="3" name="Content Placeholder 2">
            <a:extLst>
              <a:ext uri="{FF2B5EF4-FFF2-40B4-BE49-F238E27FC236}">
                <a16:creationId xmlns:a16="http://schemas.microsoft.com/office/drawing/2014/main" id="{A4FE5ED0-4288-C761-9048-4D75FE7EB06F}"/>
              </a:ext>
            </a:extLst>
          </p:cNvPr>
          <p:cNvSpPr>
            <a:spLocks noGrp="1"/>
          </p:cNvSpPr>
          <p:nvPr>
            <p:ph sz="half" idx="1"/>
          </p:nvPr>
        </p:nvSpPr>
        <p:spPr>
          <a:xfrm>
            <a:off x="357046" y="1825625"/>
            <a:ext cx="3886200" cy="4351338"/>
          </a:xfrm>
        </p:spPr>
        <p:txBody>
          <a:bodyPr>
            <a:normAutofit/>
          </a:bodyPr>
          <a:lstStyle/>
          <a:p>
            <a:pPr lvl="1" eaLnBrk="1" hangingPunct="1">
              <a:buFont typeface="Arial" panose="020B0604020202020204" pitchFamily="34" charset="0"/>
              <a:buChar char="•"/>
            </a:pPr>
            <a:r>
              <a:rPr lang="en-US" altLang="en-US" sz="2000" dirty="0"/>
              <a:t>Recognize evacuation </a:t>
            </a:r>
            <a:br>
              <a:rPr lang="en-US" altLang="en-US" sz="2000" dirty="0"/>
            </a:br>
            <a:r>
              <a:rPr lang="en-US" altLang="en-US" sz="2000" dirty="0"/>
              <a:t>signals.</a:t>
            </a:r>
          </a:p>
          <a:p>
            <a:pPr lvl="1" eaLnBrk="1" hangingPunct="1">
              <a:buFont typeface="Arial" panose="020B0604020202020204" pitchFamily="34" charset="0"/>
              <a:buChar char="•"/>
            </a:pPr>
            <a:r>
              <a:rPr lang="en-US" altLang="en-US" sz="2000" dirty="0"/>
              <a:t>Listen for instructions.</a:t>
            </a:r>
          </a:p>
          <a:p>
            <a:pPr lvl="1" eaLnBrk="1" hangingPunct="1">
              <a:buFont typeface="Arial" panose="020B0604020202020204" pitchFamily="34" charset="0"/>
              <a:buChar char="•"/>
            </a:pPr>
            <a:r>
              <a:rPr lang="en-US" altLang="en-US" sz="2000" dirty="0"/>
              <a:t>Shut down equipment.</a:t>
            </a:r>
          </a:p>
          <a:p>
            <a:pPr lvl="1" eaLnBrk="1" hangingPunct="1">
              <a:buFont typeface="Arial" panose="020B0604020202020204" pitchFamily="34" charset="0"/>
              <a:buChar char="•"/>
            </a:pPr>
            <a:r>
              <a:rPr lang="en-US" altLang="en-US" sz="2000" dirty="0"/>
              <a:t>Follow nearest safe exit route.</a:t>
            </a:r>
          </a:p>
          <a:p>
            <a:pPr lvl="1" eaLnBrk="1" hangingPunct="1">
              <a:buFont typeface="Arial" panose="020B0604020202020204" pitchFamily="34" charset="0"/>
              <a:buChar char="•"/>
            </a:pPr>
            <a:r>
              <a:rPr lang="en-US" altLang="en-US" sz="2000" dirty="0"/>
              <a:t>Proceed to assembly area.</a:t>
            </a:r>
          </a:p>
          <a:p>
            <a:endParaRPr lang="en-US" dirty="0"/>
          </a:p>
        </p:txBody>
      </p:sp>
      <p:sp>
        <p:nvSpPr>
          <p:cNvPr id="4" name="Slide Number Placeholder 3">
            <a:extLst>
              <a:ext uri="{FF2B5EF4-FFF2-40B4-BE49-F238E27FC236}">
                <a16:creationId xmlns:a16="http://schemas.microsoft.com/office/drawing/2014/main" id="{0D984DE5-7BE5-1E21-D394-C1A46A6C6706}"/>
              </a:ext>
            </a:extLst>
          </p:cNvPr>
          <p:cNvSpPr>
            <a:spLocks noGrp="1"/>
          </p:cNvSpPr>
          <p:nvPr>
            <p:ph type="sldNum" sz="quarter" idx="12"/>
          </p:nvPr>
        </p:nvSpPr>
        <p:spPr/>
        <p:txBody>
          <a:bodyPr/>
          <a:lstStyle/>
          <a:p>
            <a:fld id="{7FF3A7C6-5C97-3941-9825-D4D101D87AF9}" type="slidenum">
              <a:rPr lang="en-US" smtClean="0"/>
              <a:t>40</a:t>
            </a:fld>
            <a:endParaRPr lang="en-US" dirty="0"/>
          </a:p>
        </p:txBody>
      </p:sp>
      <p:sp>
        <p:nvSpPr>
          <p:cNvPr id="5" name="TextBox 4">
            <a:extLst>
              <a:ext uri="{FF2B5EF4-FFF2-40B4-BE49-F238E27FC236}">
                <a16:creationId xmlns:a16="http://schemas.microsoft.com/office/drawing/2014/main" id="{9099CBB8-DD18-A955-F682-58B5D7608EC5}"/>
              </a:ext>
            </a:extLst>
          </p:cNvPr>
          <p:cNvSpPr txBox="1"/>
          <p:nvPr/>
        </p:nvSpPr>
        <p:spPr>
          <a:xfrm>
            <a:off x="809719" y="6236252"/>
            <a:ext cx="6346161" cy="276999"/>
          </a:xfrm>
          <a:prstGeom prst="rect">
            <a:avLst/>
          </a:prstGeom>
          <a:noFill/>
        </p:spPr>
        <p:txBody>
          <a:bodyPr wrap="none" rtlCol="0">
            <a:spAutoFit/>
          </a:bodyPr>
          <a:lstStyle/>
          <a:p>
            <a:r>
              <a:rPr lang="en-US" sz="1200" dirty="0"/>
              <a:t>Reference: </a:t>
            </a:r>
            <a:r>
              <a:rPr lang="en-US" sz="1200" dirty="0">
                <a:hlinkClick r:id="rId3"/>
              </a:rPr>
              <a:t>www.osha.gov/etools/evacuation-plans-procedures/eap/minimum-requirements</a:t>
            </a:r>
            <a:r>
              <a:rPr lang="en-US" sz="1200" dirty="0"/>
              <a:t> </a:t>
            </a:r>
          </a:p>
        </p:txBody>
      </p:sp>
      <p:pic>
        <p:nvPicPr>
          <p:cNvPr id="7" name="Picture 6" descr="A close-up of a red exit sign&#10;&#10;Description automatically generated">
            <a:extLst>
              <a:ext uri="{FF2B5EF4-FFF2-40B4-BE49-F238E27FC236}">
                <a16:creationId xmlns:a16="http://schemas.microsoft.com/office/drawing/2014/main" id="{47E823F5-34BC-892D-BA6A-5AC3C8E2E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991" y="1504544"/>
            <a:ext cx="3813049" cy="4449821"/>
          </a:xfrm>
          <a:prstGeom prst="rect">
            <a:avLst/>
          </a:prstGeom>
        </p:spPr>
      </p:pic>
    </p:spTree>
    <p:extLst>
      <p:ext uri="{BB962C8B-B14F-4D97-AF65-F5344CB8AC3E}">
        <p14:creationId xmlns:p14="http://schemas.microsoft.com/office/powerpoint/2010/main" val="1242485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08FA-84D0-58B4-CCE5-12A47D900FCE}"/>
              </a:ext>
            </a:extLst>
          </p:cNvPr>
          <p:cNvSpPr>
            <a:spLocks noGrp="1"/>
          </p:cNvSpPr>
          <p:nvPr>
            <p:ph type="title"/>
          </p:nvPr>
        </p:nvSpPr>
        <p:spPr>
          <a:xfrm>
            <a:off x="628650" y="365126"/>
            <a:ext cx="7886700" cy="1325563"/>
          </a:xfrm>
        </p:spPr>
        <p:txBody>
          <a:bodyPr anchor="ctr">
            <a:normAutofit/>
          </a:bodyPr>
          <a:lstStyle/>
          <a:p>
            <a:r>
              <a:rPr lang="en-US" dirty="0"/>
              <a:t>New Employee Orientation Tour</a:t>
            </a:r>
          </a:p>
        </p:txBody>
      </p:sp>
      <p:graphicFrame>
        <p:nvGraphicFramePr>
          <p:cNvPr id="12299" name="Content Placeholder 2">
            <a:extLst>
              <a:ext uri="{FF2B5EF4-FFF2-40B4-BE49-F238E27FC236}">
                <a16:creationId xmlns:a16="http://schemas.microsoft.com/office/drawing/2014/main" id="{9FFF0A3D-A615-888A-738D-EF201525BB20}"/>
              </a:ext>
            </a:extLst>
          </p:cNvPr>
          <p:cNvGraphicFramePr>
            <a:graphicFrameLocks noGrp="1"/>
          </p:cNvGraphicFramePr>
          <p:nvPr>
            <p:ph idx="1"/>
            <p:extLst>
              <p:ext uri="{D42A27DB-BD31-4B8C-83A1-F6EECF244321}">
                <p14:modId xmlns:p14="http://schemas.microsoft.com/office/powerpoint/2010/main" val="490281864"/>
              </p:ext>
            </p:extLst>
          </p:nvPr>
        </p:nvGraphicFramePr>
        <p:xfrm>
          <a:off x="628650" y="159023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89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22D-3C9B-E229-490A-24C223A2CD55}"/>
              </a:ext>
            </a:extLst>
          </p:cNvPr>
          <p:cNvSpPr>
            <a:spLocks noGrp="1"/>
          </p:cNvSpPr>
          <p:nvPr>
            <p:ph type="title"/>
          </p:nvPr>
        </p:nvSpPr>
        <p:spPr>
          <a:xfrm>
            <a:off x="716001" y="289570"/>
            <a:ext cx="2869170" cy="1856101"/>
          </a:xfrm>
        </p:spPr>
        <p:txBody>
          <a:bodyPr vert="horz" lIns="68580" tIns="34290" rIns="68580" bIns="34290" rtlCol="0" anchor="ctr">
            <a:normAutofit/>
          </a:bodyPr>
          <a:lstStyle/>
          <a:p>
            <a:r>
              <a:rPr lang="en-US" sz="3000" dirty="0">
                <a:solidFill>
                  <a:srgbClr val="004677"/>
                </a:solidFill>
                <a:latin typeface="Arial" panose="020B0604020202020204" pitchFamily="34" charset="0"/>
                <a:cs typeface="Arial" panose="020B0604020202020204" pitchFamily="34" charset="0"/>
              </a:rPr>
              <a:t>Pamphlet Review</a:t>
            </a:r>
          </a:p>
        </p:txBody>
      </p:sp>
      <p:sp>
        <p:nvSpPr>
          <p:cNvPr id="3" name="Slide Number Placeholder 2">
            <a:extLst>
              <a:ext uri="{FF2B5EF4-FFF2-40B4-BE49-F238E27FC236}">
                <a16:creationId xmlns:a16="http://schemas.microsoft.com/office/drawing/2014/main" id="{3BEE1BFA-623C-B114-42EA-55D9087AB021}"/>
              </a:ext>
            </a:extLst>
          </p:cNvPr>
          <p:cNvSpPr>
            <a:spLocks noGrp="1"/>
          </p:cNvSpPr>
          <p:nvPr>
            <p:ph type="sldNum" sz="quarter" idx="12"/>
          </p:nvPr>
        </p:nvSpPr>
        <p:spPr/>
        <p:txBody>
          <a:bodyPr/>
          <a:lstStyle/>
          <a:p>
            <a:fld id="{7FF3A7C6-5C97-3941-9825-D4D101D87AF9}" type="slidenum">
              <a:rPr lang="en-US" smtClean="0"/>
              <a:t>42</a:t>
            </a:fld>
            <a:endParaRPr lang="en-US" dirty="0"/>
          </a:p>
        </p:txBody>
      </p:sp>
      <p:pic>
        <p:nvPicPr>
          <p:cNvPr id="16" name="Content Placeholder 15" descr="A group of people standing in a hallway&#10;&#10;Description automatically generated">
            <a:extLst>
              <a:ext uri="{FF2B5EF4-FFF2-40B4-BE49-F238E27FC236}">
                <a16:creationId xmlns:a16="http://schemas.microsoft.com/office/drawing/2014/main" id="{17EAA7B9-F90A-7557-5A38-DF10153957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0717" y="497880"/>
            <a:ext cx="2430899" cy="5679083"/>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6345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03A9-FBD9-4FCB-FF6C-DDBC1E6EB1F6}"/>
              </a:ext>
            </a:extLst>
          </p:cNvPr>
          <p:cNvSpPr>
            <a:spLocks noGrp="1"/>
          </p:cNvSpPr>
          <p:nvPr>
            <p:ph type="title"/>
          </p:nvPr>
        </p:nvSpPr>
        <p:spPr>
          <a:xfrm>
            <a:off x="454914" y="938734"/>
            <a:ext cx="2575635" cy="1389920"/>
          </a:xfrm>
        </p:spPr>
        <p:txBody>
          <a:bodyPr vert="horz" lIns="68580" tIns="34290" rIns="68580" bIns="34290" rtlCol="0" anchor="t">
            <a:normAutofit fontScale="90000"/>
          </a:bodyPr>
          <a:lstStyle/>
          <a:p>
            <a:r>
              <a:rPr lang="en-US" sz="3100" b="1" dirty="0">
                <a:latin typeface="Arial" panose="020B0604020202020204" pitchFamily="34" charset="0"/>
                <a:cs typeface="Arial" panose="020B0604020202020204" pitchFamily="34" charset="0"/>
              </a:rPr>
              <a:t>Your Safety Orientation Is Complete</a:t>
            </a:r>
            <a:br>
              <a:rPr lang="en-US" sz="3100" dirty="0">
                <a:latin typeface="Arial" panose="020B0604020202020204" pitchFamily="34" charset="0"/>
                <a:cs typeface="Arial" panose="020B0604020202020204" pitchFamily="34" charset="0"/>
              </a:rPr>
            </a:br>
            <a:br>
              <a:rPr lang="en-US" sz="1650" dirty="0"/>
            </a:br>
            <a:endParaRPr lang="en-US" sz="1650" dirty="0"/>
          </a:p>
        </p:txBody>
      </p:sp>
      <p:sp>
        <p:nvSpPr>
          <p:cNvPr id="5" name="Content Placeholder 4">
            <a:extLst>
              <a:ext uri="{FF2B5EF4-FFF2-40B4-BE49-F238E27FC236}">
                <a16:creationId xmlns:a16="http://schemas.microsoft.com/office/drawing/2014/main" id="{03C34BE1-9FF6-178B-00A2-F2CC2A7F67E0}"/>
              </a:ext>
            </a:extLst>
          </p:cNvPr>
          <p:cNvSpPr>
            <a:spLocks noGrp="1"/>
          </p:cNvSpPr>
          <p:nvPr>
            <p:ph idx="1"/>
          </p:nvPr>
        </p:nvSpPr>
        <p:spPr>
          <a:xfrm>
            <a:off x="454913" y="2653567"/>
            <a:ext cx="2575635" cy="2043113"/>
          </a:xfrm>
        </p:spPr>
        <p:txBody>
          <a:bodyPr vert="horz" lIns="68580" tIns="34290" rIns="68580" bIns="34290" rtlCol="0">
            <a:normAutofit/>
          </a:bodyPr>
          <a:lstStyle/>
          <a:p>
            <a:pPr marL="0" indent="0">
              <a:buNone/>
            </a:pPr>
            <a:r>
              <a:rPr lang="en-US" sz="2400" b="1" dirty="0">
                <a:solidFill>
                  <a:schemeClr val="bg2"/>
                </a:solidFill>
                <a:latin typeface="Arial" panose="020B0604020202020204" pitchFamily="34" charset="0"/>
                <a:cs typeface="Arial" panose="020B0604020202020204" pitchFamily="34" charset="0"/>
              </a:rPr>
              <a:t>Any Questions?</a:t>
            </a:r>
          </a:p>
        </p:txBody>
      </p:sp>
      <p:sp>
        <p:nvSpPr>
          <p:cNvPr id="3" name="Slide Number Placeholder 2">
            <a:extLst>
              <a:ext uri="{FF2B5EF4-FFF2-40B4-BE49-F238E27FC236}">
                <a16:creationId xmlns:a16="http://schemas.microsoft.com/office/drawing/2014/main" id="{5B8838A0-AF26-1DF7-E958-0E20F6996EA5}"/>
              </a:ext>
            </a:extLst>
          </p:cNvPr>
          <p:cNvSpPr>
            <a:spLocks noGrp="1"/>
          </p:cNvSpPr>
          <p:nvPr>
            <p:ph type="sldNum" sz="quarter" idx="12"/>
          </p:nvPr>
        </p:nvSpPr>
        <p:spPr/>
        <p:txBody>
          <a:bodyPr/>
          <a:lstStyle/>
          <a:p>
            <a:fld id="{7FF3A7C6-5C97-3941-9825-D4D101D87AF9}" type="slidenum">
              <a:rPr lang="en-US" smtClean="0"/>
              <a:t>43</a:t>
            </a:fld>
            <a:endParaRPr lang="en-US" dirty="0"/>
          </a:p>
        </p:txBody>
      </p:sp>
      <p:pic>
        <p:nvPicPr>
          <p:cNvPr id="6" name="Picture 5" descr="A group of people posing for a photo&#10;&#10;Description automatically generated">
            <a:extLst>
              <a:ext uri="{FF2B5EF4-FFF2-40B4-BE49-F238E27FC236}">
                <a16:creationId xmlns:a16="http://schemas.microsoft.com/office/drawing/2014/main" id="{6D5047E4-0855-30EF-74C7-AE5634B95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55" y="1408176"/>
            <a:ext cx="5541468" cy="4754880"/>
          </a:xfrm>
          <a:prstGeom prst="rect">
            <a:avLst/>
          </a:prstGeom>
        </p:spPr>
      </p:pic>
    </p:spTree>
    <p:extLst>
      <p:ext uri="{BB962C8B-B14F-4D97-AF65-F5344CB8AC3E}">
        <p14:creationId xmlns:p14="http://schemas.microsoft.com/office/powerpoint/2010/main" val="1206588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42D4E6-DA33-EBD6-1781-24D4640A9DD5}"/>
              </a:ext>
            </a:extLst>
          </p:cNvPr>
          <p:cNvSpPr txBox="1"/>
          <p:nvPr/>
        </p:nvSpPr>
        <p:spPr>
          <a:xfrm>
            <a:off x="895842" y="697117"/>
            <a:ext cx="7179850" cy="1200329"/>
          </a:xfrm>
          <a:prstGeom prst="rect">
            <a:avLst/>
          </a:prstGeom>
          <a:noFill/>
        </p:spPr>
        <p:txBody>
          <a:bodyPr wrap="square" rtlCol="0">
            <a:spAutoFit/>
          </a:bodyPr>
          <a:lstStyle/>
          <a:p>
            <a:pPr algn="ctr"/>
            <a:r>
              <a:rPr lang="en-US" dirty="0"/>
              <a:t>Summit is a leading regional provider of workers’ compensation services with more than 40 years of experience.</a:t>
            </a:r>
          </a:p>
          <a:p>
            <a:pPr algn="ctr"/>
            <a:endParaRPr lang="en-US" dirty="0"/>
          </a:p>
          <a:p>
            <a:pPr algn="ctr"/>
            <a:r>
              <a:rPr lang="en-US" dirty="0"/>
              <a:t>Visit </a:t>
            </a:r>
            <a:r>
              <a:rPr lang="en-US" dirty="0">
                <a:hlinkClick r:id="rId2"/>
              </a:rPr>
              <a:t>summitholdings.com </a:t>
            </a:r>
            <a:r>
              <a:rPr lang="en-US" dirty="0"/>
              <a:t>to learn more.</a:t>
            </a:r>
          </a:p>
        </p:txBody>
      </p:sp>
      <p:sp>
        <p:nvSpPr>
          <p:cNvPr id="4" name="TextBox 3">
            <a:extLst>
              <a:ext uri="{FF2B5EF4-FFF2-40B4-BE49-F238E27FC236}">
                <a16:creationId xmlns:a16="http://schemas.microsoft.com/office/drawing/2014/main" id="{4DDF5942-BADF-1426-A296-15EC349A787A}"/>
              </a:ext>
            </a:extLst>
          </p:cNvPr>
          <p:cNvSpPr txBox="1"/>
          <p:nvPr/>
        </p:nvSpPr>
        <p:spPr>
          <a:xfrm>
            <a:off x="630347" y="4990650"/>
            <a:ext cx="7883305" cy="1446550"/>
          </a:xfrm>
          <a:prstGeom prst="rect">
            <a:avLst/>
          </a:prstGeom>
          <a:noFill/>
        </p:spPr>
        <p:txBody>
          <a:bodyPr wrap="square" rtlCol="0">
            <a:spAutoFit/>
          </a:bodyPr>
          <a:lstStyle/>
          <a:p>
            <a:pPr marL="0" marR="0" fontAlgn="base">
              <a:spcBef>
                <a:spcPts val="0"/>
              </a:spcBef>
              <a:spcAft>
                <a:spcPts val="0"/>
              </a:spcAft>
            </a:pPr>
            <a:r>
              <a:rPr lang="en-US" sz="1000" dirty="0">
                <a:effectLst/>
                <a:ea typeface="Times New Roman" panose="02020603050405020304" pitchFamily="18" charset="0"/>
              </a:rPr>
              <a:t>The information presented in this publication is intended to provide guidance and is not intended as a legal interpretation of any federal, state or local laws, rules or regulations applicable to your business. The loss prevention information provided is intended only to assist policyholders of Summit managed insurers in the management of potential loss producing conditions involving their premises and/or operations based on generally accepted safe practices. In providing such information, Summit Consulting LLC does not warrant that all potential hazards or conditions have been evaluated or can be controlled.  It is not intended as an offer to write insurance for such conditions or exposures. The liability of Summit Consulting LLC and its managed insurers is limited to the terms, limits and conditions of the insurance policies underwritten by any of them.  </a:t>
            </a:r>
          </a:p>
          <a:p>
            <a:pPr marL="0" marR="0" fontAlgn="base">
              <a:spcBef>
                <a:spcPts val="0"/>
              </a:spcBef>
              <a:spcAft>
                <a:spcPts val="0"/>
              </a:spcAft>
            </a:pPr>
            <a:r>
              <a:rPr lang="en-US" sz="1000" dirty="0">
                <a:effectLst/>
                <a:ea typeface="Times New Roman" panose="02020603050405020304" pitchFamily="18" charset="0"/>
              </a:rPr>
              <a:t> </a:t>
            </a:r>
          </a:p>
          <a:p>
            <a:pPr marL="0" marR="0" fontAlgn="base">
              <a:spcBef>
                <a:spcPts val="0"/>
              </a:spcBef>
              <a:spcAft>
                <a:spcPts val="0"/>
              </a:spcAft>
            </a:pPr>
            <a:r>
              <a:rPr lang="en-US" sz="800" dirty="0">
                <a:effectLst/>
                <a:ea typeface="Times New Roman" panose="02020603050405020304" pitchFamily="18" charset="0"/>
              </a:rPr>
              <a:t>5/24 (2</a:t>
            </a:r>
            <a:r>
              <a:rPr lang="en-US" sz="800" dirty="0">
                <a:ea typeface="Times New Roman" panose="02020603050405020304" pitchFamily="18" charset="0"/>
              </a:rPr>
              <a:t>3-292</a:t>
            </a:r>
            <a:r>
              <a:rPr lang="en-US" sz="800" dirty="0">
                <a:effectLst/>
                <a:ea typeface="Times New Roman" panose="02020603050405020304" pitchFamily="18" charset="0"/>
              </a:rPr>
              <a:t>) © 2024 Summit Consulting LLC (DBA Summit. </a:t>
            </a:r>
            <a:r>
              <a:rPr lang="en-US" sz="800" i="1" dirty="0">
                <a:effectLst/>
                <a:ea typeface="Times New Roman" panose="02020603050405020304" pitchFamily="18" charset="0"/>
              </a:rPr>
              <a:t>Know</a:t>
            </a:r>
            <a:r>
              <a:rPr lang="en-US" sz="800" dirty="0">
                <a:effectLst/>
                <a:ea typeface="Times New Roman" panose="02020603050405020304" pitchFamily="18" charset="0"/>
              </a:rPr>
              <a:t> the people who know workers’ comp. LLC</a:t>
            </a:r>
            <a:r>
              <a:rPr lang="en-US" sz="800" i="1" dirty="0">
                <a:effectLst/>
                <a:ea typeface="Times New Roman" panose="02020603050405020304" pitchFamily="18" charset="0"/>
              </a:rPr>
              <a:t>) </a:t>
            </a:r>
            <a:r>
              <a:rPr lang="en-US" sz="800" dirty="0">
                <a:effectLst/>
                <a:ea typeface="Times New Roman" panose="02020603050405020304" pitchFamily="18" charset="0"/>
              </a:rPr>
              <a:t>PO Box 988, Lakeland, FL 33802. All rights reserved.</a:t>
            </a:r>
            <a:r>
              <a:rPr lang="en-US" sz="800" dirty="0">
                <a:solidFill>
                  <a:srgbClr val="211D1E"/>
                </a:solidFill>
                <a:effectLst/>
                <a:ea typeface="Times New Roman" panose="02020603050405020304" pitchFamily="18" charset="0"/>
              </a:rPr>
              <a:t> </a:t>
            </a:r>
            <a:r>
              <a:rPr lang="en-US" sz="800" dirty="0">
                <a:effectLst/>
                <a:ea typeface="Times New Roman" panose="02020603050405020304" pitchFamily="18" charset="0"/>
              </a:rPr>
              <a:t> </a:t>
            </a:r>
            <a:r>
              <a:rPr lang="en-US" sz="800" kern="100" dirty="0">
                <a:effectLst/>
                <a:ea typeface="Calibri" panose="020F0502020204030204" pitchFamily="34"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2408FA12-D657-2CBB-4269-DEC8E97EBDE5}"/>
              </a:ext>
            </a:extLst>
          </p:cNvPr>
          <p:cNvSpPr>
            <a:spLocks noGrp="1"/>
          </p:cNvSpPr>
          <p:nvPr>
            <p:ph type="sldNum" sz="quarter" idx="12"/>
          </p:nvPr>
        </p:nvSpPr>
        <p:spPr/>
        <p:txBody>
          <a:bodyPr/>
          <a:lstStyle/>
          <a:p>
            <a:fld id="{7FF3A7C6-5C97-3941-9825-D4D101D87AF9}" type="slidenum">
              <a:rPr lang="en-US" smtClean="0"/>
              <a:t>44</a:t>
            </a:fld>
            <a:endParaRPr lang="en-US" dirty="0"/>
          </a:p>
        </p:txBody>
      </p:sp>
    </p:spTree>
    <p:extLst>
      <p:ext uri="{BB962C8B-B14F-4D97-AF65-F5344CB8AC3E}">
        <p14:creationId xmlns:p14="http://schemas.microsoft.com/office/powerpoint/2010/main" val="423835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43DB39-CE65-5453-418C-1F3B58A6DBBE}"/>
              </a:ext>
            </a:extLst>
          </p:cNvPr>
          <p:cNvSpPr>
            <a:spLocks noGrp="1"/>
          </p:cNvSpPr>
          <p:nvPr>
            <p:ph type="sldNum" sz="quarter" idx="12"/>
          </p:nvPr>
        </p:nvSpPr>
        <p:spPr/>
        <p:txBody>
          <a:bodyPr/>
          <a:lstStyle/>
          <a:p>
            <a:fld id="{7FF3A7C6-5C97-3941-9825-D4D101D87AF9}" type="slidenum">
              <a:rPr lang="en-US" smtClean="0"/>
              <a:t>5</a:t>
            </a:fld>
            <a:endParaRPr lang="en-US" dirty="0"/>
          </a:p>
        </p:txBody>
      </p:sp>
      <p:sp>
        <p:nvSpPr>
          <p:cNvPr id="4" name="TextBox 3">
            <a:extLst>
              <a:ext uri="{FF2B5EF4-FFF2-40B4-BE49-F238E27FC236}">
                <a16:creationId xmlns:a16="http://schemas.microsoft.com/office/drawing/2014/main" id="{CE330965-365A-2C51-5CE2-10A5E61459CC}"/>
              </a:ext>
            </a:extLst>
          </p:cNvPr>
          <p:cNvSpPr txBox="1"/>
          <p:nvPr/>
        </p:nvSpPr>
        <p:spPr>
          <a:xfrm>
            <a:off x="912373" y="5961924"/>
            <a:ext cx="7491742" cy="461665"/>
          </a:xfrm>
          <a:prstGeom prst="rect">
            <a:avLst/>
          </a:prstGeom>
          <a:noFill/>
        </p:spPr>
        <p:txBody>
          <a:bodyPr wrap="square">
            <a:spAutoFit/>
          </a:bodyPr>
          <a:lstStyle/>
          <a:p>
            <a:r>
              <a:rPr lang="en-US" sz="1200" dirty="0"/>
              <a:t>Reference: </a:t>
            </a:r>
            <a:r>
              <a:rPr lang="en-US" sz="1200" dirty="0">
                <a:hlinkClick r:id="rId3"/>
              </a:rPr>
              <a:t>https://learn.streamery.co/Topics/Safety/OSHA-Compliance/Hand-Power-Tool-Safety/Hand-and-Power-Tool-Safety-Basic-Training-en</a:t>
            </a:r>
            <a:r>
              <a:rPr lang="en-US" sz="1200" dirty="0"/>
              <a:t> </a:t>
            </a:r>
          </a:p>
        </p:txBody>
      </p:sp>
      <p:pic>
        <p:nvPicPr>
          <p:cNvPr id="6" name="Picture 5" descr="A person wearing a mask working on a woodworking machine&#10;&#10;Description automatically generated">
            <a:hlinkClick r:id="rId3"/>
            <a:extLst>
              <a:ext uri="{FF2B5EF4-FFF2-40B4-BE49-F238E27FC236}">
                <a16:creationId xmlns:a16="http://schemas.microsoft.com/office/drawing/2014/main" id="{CF531870-6776-FF99-1C53-0C2B4153C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385" y="1307592"/>
            <a:ext cx="7575296" cy="4261104"/>
          </a:xfrm>
          <a:prstGeom prst="rect">
            <a:avLst/>
          </a:prstGeom>
        </p:spPr>
      </p:pic>
    </p:spTree>
    <p:extLst>
      <p:ext uri="{BB962C8B-B14F-4D97-AF65-F5344CB8AC3E}">
        <p14:creationId xmlns:p14="http://schemas.microsoft.com/office/powerpoint/2010/main" val="84347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9AC1-FB36-C2E9-8923-1C9ED0F9BC39}"/>
              </a:ext>
            </a:extLst>
          </p:cNvPr>
          <p:cNvSpPr>
            <a:spLocks noGrp="1"/>
          </p:cNvSpPr>
          <p:nvPr>
            <p:ph type="title"/>
          </p:nvPr>
        </p:nvSpPr>
        <p:spPr>
          <a:xfrm>
            <a:off x="628650" y="365126"/>
            <a:ext cx="7886700" cy="1325563"/>
          </a:xfrm>
        </p:spPr>
        <p:txBody>
          <a:bodyPr vert="horz" lIns="91440" tIns="45720" rIns="91440" bIns="45720" rtlCol="0" anchor="ctr">
            <a:normAutofit/>
          </a:bodyPr>
          <a:lstStyle/>
          <a:p>
            <a:r>
              <a:rPr lang="en-US" b="1" kern="1200" dirty="0">
                <a:latin typeface="+mn-lt"/>
                <a:ea typeface="Times New Roman" charset="0"/>
                <a:cs typeface="Times New Roman" charset="0"/>
              </a:rPr>
              <a:t>Hand Tools Cause 10–15% of Lost-Time Incidents</a:t>
            </a:r>
          </a:p>
        </p:txBody>
      </p:sp>
      <p:sp>
        <p:nvSpPr>
          <p:cNvPr id="4" name="TextBox 3">
            <a:extLst>
              <a:ext uri="{FF2B5EF4-FFF2-40B4-BE49-F238E27FC236}">
                <a16:creationId xmlns:a16="http://schemas.microsoft.com/office/drawing/2014/main" id="{3626BF40-1ACC-6B77-9411-6F11E64CFC25}"/>
              </a:ext>
            </a:extLst>
          </p:cNvPr>
          <p:cNvSpPr txBox="1"/>
          <p:nvPr/>
        </p:nvSpPr>
        <p:spPr>
          <a:xfrm>
            <a:off x="739838" y="6160600"/>
            <a:ext cx="8008356" cy="333626"/>
          </a:xfrm>
          <a:prstGeom prst="rect">
            <a:avLst/>
          </a:prstGeom>
        </p:spPr>
        <p:txBody>
          <a:bodyPr vert="horz" lIns="91440" tIns="45720" rIns="91440" bIns="45720" rtlCol="0">
            <a:normAutofit/>
          </a:bodyPr>
          <a:lstStyle/>
          <a:p>
            <a:pPr indent="-228600">
              <a:lnSpc>
                <a:spcPct val="90000"/>
              </a:lnSpc>
              <a:spcAft>
                <a:spcPts val="450"/>
              </a:spcAft>
            </a:pPr>
            <a:r>
              <a:rPr lang="en-US" sz="1100" dirty="0">
                <a:latin typeface="Arial" charset="0"/>
                <a:cs typeface="Arial" charset="0"/>
              </a:rPr>
              <a:t>Reference: </a:t>
            </a:r>
            <a:r>
              <a:rPr lang="en-US" sz="1100" dirty="0">
                <a:latin typeface="Arial" charset="0"/>
                <a:cs typeface="Arial" charset="0"/>
                <a:hlinkClick r:id="rId3"/>
              </a:rPr>
              <a:t>https://www.summitholdings.com/www_media/site/files/b4b70174-29d2-4a3e-89ba-0f260a2f1e82.pdf</a:t>
            </a:r>
            <a:endParaRPr lang="en-US" sz="1100" dirty="0">
              <a:latin typeface="Arial" charset="0"/>
              <a:cs typeface="Arial" charset="0"/>
            </a:endParaRPr>
          </a:p>
          <a:p>
            <a:pPr indent="-228600">
              <a:lnSpc>
                <a:spcPct val="90000"/>
              </a:lnSpc>
              <a:spcAft>
                <a:spcPts val="450"/>
              </a:spcAft>
            </a:pPr>
            <a:endParaRPr lang="en-US" sz="1100" dirty="0">
              <a:latin typeface="Arial" charset="0"/>
              <a:cs typeface="Arial" charset="0"/>
            </a:endParaRPr>
          </a:p>
          <a:p>
            <a:pPr indent="-228600">
              <a:lnSpc>
                <a:spcPct val="90000"/>
              </a:lnSpc>
              <a:spcAft>
                <a:spcPts val="450"/>
              </a:spcAft>
            </a:pPr>
            <a:endParaRPr lang="en-US" sz="2000" dirty="0">
              <a:latin typeface="Arial" charset="0"/>
              <a:cs typeface="Arial" charset="0"/>
            </a:endParaRPr>
          </a:p>
        </p:txBody>
      </p:sp>
      <p:graphicFrame>
        <p:nvGraphicFramePr>
          <p:cNvPr id="24" name="Content Placeholder 2">
            <a:extLst>
              <a:ext uri="{FF2B5EF4-FFF2-40B4-BE49-F238E27FC236}">
                <a16:creationId xmlns:a16="http://schemas.microsoft.com/office/drawing/2014/main" id="{82E58B8E-02A0-5FCA-2A31-FE60F6296FC2}"/>
              </a:ext>
            </a:extLst>
          </p:cNvPr>
          <p:cNvGraphicFramePr>
            <a:graphicFrameLocks noGrp="1"/>
          </p:cNvGraphicFramePr>
          <p:nvPr>
            <p:ph sz="half" idx="1"/>
            <p:extLst>
              <p:ext uri="{D42A27DB-BD31-4B8C-83A1-F6EECF244321}">
                <p14:modId xmlns:p14="http://schemas.microsoft.com/office/powerpoint/2010/main" val="1301826054"/>
              </p:ext>
            </p:extLst>
          </p:nvPr>
        </p:nvGraphicFramePr>
        <p:xfrm>
          <a:off x="739838" y="1678461"/>
          <a:ext cx="766432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FE739E82-58AC-C7F8-6EA2-77B35E5EB8E5}"/>
              </a:ext>
            </a:extLst>
          </p:cNvPr>
          <p:cNvSpPr>
            <a:spLocks noGrp="1"/>
          </p:cNvSpPr>
          <p:nvPr>
            <p:ph type="sldNum" sz="quarter" idx="12"/>
          </p:nvPr>
        </p:nvSpPr>
        <p:spPr/>
        <p:txBody>
          <a:bodyPr/>
          <a:lstStyle/>
          <a:p>
            <a:fld id="{7FF3A7C6-5C97-3941-9825-D4D101D87AF9}" type="slidenum">
              <a:rPr lang="en-US" smtClean="0"/>
              <a:t>6</a:t>
            </a:fld>
            <a:endParaRPr lang="en-US" dirty="0"/>
          </a:p>
        </p:txBody>
      </p:sp>
    </p:spTree>
    <p:extLst>
      <p:ext uri="{BB962C8B-B14F-4D97-AF65-F5344CB8AC3E}">
        <p14:creationId xmlns:p14="http://schemas.microsoft.com/office/powerpoint/2010/main" val="265103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4ABD-886E-B37C-9BEB-ED03969C12E4}"/>
              </a:ext>
            </a:extLst>
          </p:cNvPr>
          <p:cNvSpPr>
            <a:spLocks noGrp="1"/>
          </p:cNvSpPr>
          <p:nvPr>
            <p:ph type="title"/>
          </p:nvPr>
        </p:nvSpPr>
        <p:spPr>
          <a:xfrm>
            <a:off x="628650" y="365126"/>
            <a:ext cx="7886700" cy="1325563"/>
          </a:xfrm>
        </p:spPr>
        <p:txBody>
          <a:bodyPr anchor="ctr">
            <a:normAutofit/>
          </a:bodyPr>
          <a:lstStyle/>
          <a:p>
            <a:r>
              <a:rPr lang="en-US" dirty="0"/>
              <a:t>Hammer Inspection</a:t>
            </a:r>
          </a:p>
        </p:txBody>
      </p:sp>
      <p:sp>
        <p:nvSpPr>
          <p:cNvPr id="3" name="Content Placeholder 2">
            <a:extLst>
              <a:ext uri="{FF2B5EF4-FFF2-40B4-BE49-F238E27FC236}">
                <a16:creationId xmlns:a16="http://schemas.microsoft.com/office/drawing/2014/main" id="{01732989-6A82-C409-DEDA-46E1B6142443}"/>
              </a:ext>
            </a:extLst>
          </p:cNvPr>
          <p:cNvSpPr>
            <a:spLocks noGrp="1"/>
          </p:cNvSpPr>
          <p:nvPr>
            <p:ph sz="half" idx="1"/>
          </p:nvPr>
        </p:nvSpPr>
        <p:spPr>
          <a:xfrm>
            <a:off x="628650" y="1825625"/>
            <a:ext cx="3886200" cy="4351338"/>
          </a:xfrm>
        </p:spPr>
        <p:txBody>
          <a:bodyPr>
            <a:normAutofit/>
          </a:bodyPr>
          <a:lstStyle/>
          <a:p>
            <a:r>
              <a:rPr lang="en-US" dirty="0"/>
              <a:t>Make sure it is free of oil, grease and accumulated foreign material.</a:t>
            </a:r>
          </a:p>
          <a:p>
            <a:r>
              <a:rPr lang="en-US" dirty="0"/>
              <a:t>Check for damaged edges or irregularities on the striking surface.</a:t>
            </a:r>
          </a:p>
          <a:p>
            <a:r>
              <a:rPr lang="en-US" dirty="0"/>
              <a:t>Make sure the head is securely fastened to the handle.</a:t>
            </a:r>
          </a:p>
          <a:p>
            <a:r>
              <a:rPr lang="en-US" dirty="0"/>
              <a:t>Observe for any visible cracks in the head or handle.</a:t>
            </a:r>
          </a:p>
          <a:p>
            <a:endParaRPr lang="en-US" dirty="0"/>
          </a:p>
        </p:txBody>
      </p:sp>
      <p:sp>
        <p:nvSpPr>
          <p:cNvPr id="4" name="TextBox 3">
            <a:extLst>
              <a:ext uri="{FF2B5EF4-FFF2-40B4-BE49-F238E27FC236}">
                <a16:creationId xmlns:a16="http://schemas.microsoft.com/office/drawing/2014/main" id="{C471225B-49F9-2750-B3EF-B2C41220571A}"/>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3"/>
              </a:rPr>
              <a:t>www.osha.gov/sites/default/files/publications/osha3080.pdf</a:t>
            </a:r>
            <a:r>
              <a:rPr lang="en-US" sz="1200" dirty="0"/>
              <a:t> </a:t>
            </a:r>
          </a:p>
        </p:txBody>
      </p:sp>
      <p:sp>
        <p:nvSpPr>
          <p:cNvPr id="5" name="Slide Number Placeholder 4">
            <a:extLst>
              <a:ext uri="{FF2B5EF4-FFF2-40B4-BE49-F238E27FC236}">
                <a16:creationId xmlns:a16="http://schemas.microsoft.com/office/drawing/2014/main" id="{08509986-EB5F-E431-38C0-B7B9E7A49659}"/>
              </a:ext>
            </a:extLst>
          </p:cNvPr>
          <p:cNvSpPr>
            <a:spLocks noGrp="1"/>
          </p:cNvSpPr>
          <p:nvPr>
            <p:ph type="sldNum" sz="quarter" idx="12"/>
          </p:nvPr>
        </p:nvSpPr>
        <p:spPr/>
        <p:txBody>
          <a:bodyPr/>
          <a:lstStyle/>
          <a:p>
            <a:fld id="{7FF3A7C6-5C97-3941-9825-D4D101D87AF9}" type="slidenum">
              <a:rPr lang="en-US" smtClean="0"/>
              <a:t>7</a:t>
            </a:fld>
            <a:endParaRPr lang="en-US" dirty="0"/>
          </a:p>
        </p:txBody>
      </p:sp>
      <p:pic>
        <p:nvPicPr>
          <p:cNvPr id="7" name="Picture 6" descr="A group of hammers on a wall&#10;&#10;Description automatically generated">
            <a:extLst>
              <a:ext uri="{FF2B5EF4-FFF2-40B4-BE49-F238E27FC236}">
                <a16:creationId xmlns:a16="http://schemas.microsoft.com/office/drawing/2014/main" id="{A48987C8-AF34-522A-0646-B99C0D09A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001" y="1572768"/>
            <a:ext cx="3829349" cy="4258501"/>
          </a:xfrm>
          <a:prstGeom prst="rect">
            <a:avLst/>
          </a:prstGeom>
        </p:spPr>
      </p:pic>
    </p:spTree>
    <p:extLst>
      <p:ext uri="{BB962C8B-B14F-4D97-AF65-F5344CB8AC3E}">
        <p14:creationId xmlns:p14="http://schemas.microsoft.com/office/powerpoint/2010/main" val="78193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4ABD-886E-B37C-9BEB-ED03969C12E4}"/>
              </a:ext>
            </a:extLst>
          </p:cNvPr>
          <p:cNvSpPr>
            <a:spLocks noGrp="1"/>
          </p:cNvSpPr>
          <p:nvPr>
            <p:ph type="title"/>
          </p:nvPr>
        </p:nvSpPr>
        <p:spPr>
          <a:xfrm>
            <a:off x="628650" y="365126"/>
            <a:ext cx="7886700" cy="1325563"/>
          </a:xfrm>
        </p:spPr>
        <p:txBody>
          <a:bodyPr anchor="ctr">
            <a:normAutofit/>
          </a:bodyPr>
          <a:lstStyle/>
          <a:p>
            <a:r>
              <a:rPr lang="en-US" dirty="0"/>
              <a:t>Wrench Inspection</a:t>
            </a:r>
          </a:p>
        </p:txBody>
      </p:sp>
      <p:sp>
        <p:nvSpPr>
          <p:cNvPr id="3" name="Content Placeholder 2">
            <a:extLst>
              <a:ext uri="{FF2B5EF4-FFF2-40B4-BE49-F238E27FC236}">
                <a16:creationId xmlns:a16="http://schemas.microsoft.com/office/drawing/2014/main" id="{01732989-6A82-C409-DEDA-46E1B6142443}"/>
              </a:ext>
            </a:extLst>
          </p:cNvPr>
          <p:cNvSpPr>
            <a:spLocks noGrp="1"/>
          </p:cNvSpPr>
          <p:nvPr>
            <p:ph sz="half" idx="1"/>
          </p:nvPr>
        </p:nvSpPr>
        <p:spPr>
          <a:xfrm>
            <a:off x="628650" y="1825625"/>
            <a:ext cx="3886200" cy="4351338"/>
          </a:xfrm>
        </p:spPr>
        <p:txBody>
          <a:bodyPr>
            <a:normAutofit/>
          </a:bodyPr>
          <a:lstStyle/>
          <a:p>
            <a:r>
              <a:rPr lang="en-US" dirty="0"/>
              <a:t>Observe the jaws to see if they are worn, damaged or out of proper alignment.</a:t>
            </a:r>
          </a:p>
          <a:p>
            <a:r>
              <a:rPr lang="en-US" dirty="0"/>
              <a:t>For tools with ratcheting mechanisms, does the ratchet operate properly and freely?</a:t>
            </a:r>
          </a:p>
          <a:p>
            <a:r>
              <a:rPr lang="en-US" dirty="0"/>
              <a:t>Make sure the adjusting nut of an adjustable wrench moves freely.</a:t>
            </a:r>
          </a:p>
          <a:p>
            <a:r>
              <a:rPr lang="en-US" dirty="0"/>
              <a:t>Check for any visible cracks in the jaws or handle.</a:t>
            </a:r>
          </a:p>
          <a:p>
            <a:endParaRPr lang="en-US" dirty="0"/>
          </a:p>
        </p:txBody>
      </p:sp>
      <p:sp>
        <p:nvSpPr>
          <p:cNvPr id="4" name="TextBox 3">
            <a:extLst>
              <a:ext uri="{FF2B5EF4-FFF2-40B4-BE49-F238E27FC236}">
                <a16:creationId xmlns:a16="http://schemas.microsoft.com/office/drawing/2014/main" id="{E37B478E-71BF-D7FE-815F-816713A3836C}"/>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3"/>
              </a:rPr>
              <a:t>www.osha.gov/sites/default/files/publications/osha3080.pdf</a:t>
            </a:r>
            <a:r>
              <a:rPr lang="en-US" sz="1200" dirty="0"/>
              <a:t> </a:t>
            </a:r>
          </a:p>
        </p:txBody>
      </p:sp>
      <p:sp>
        <p:nvSpPr>
          <p:cNvPr id="5" name="Slide Number Placeholder 4">
            <a:extLst>
              <a:ext uri="{FF2B5EF4-FFF2-40B4-BE49-F238E27FC236}">
                <a16:creationId xmlns:a16="http://schemas.microsoft.com/office/drawing/2014/main" id="{772A2FAA-F474-7B4C-1539-91B2322F0141}"/>
              </a:ext>
            </a:extLst>
          </p:cNvPr>
          <p:cNvSpPr>
            <a:spLocks noGrp="1"/>
          </p:cNvSpPr>
          <p:nvPr>
            <p:ph type="sldNum" sz="quarter" idx="12"/>
          </p:nvPr>
        </p:nvSpPr>
        <p:spPr/>
        <p:txBody>
          <a:bodyPr/>
          <a:lstStyle/>
          <a:p>
            <a:fld id="{7FF3A7C6-5C97-3941-9825-D4D101D87AF9}" type="slidenum">
              <a:rPr lang="en-US" smtClean="0"/>
              <a:t>8</a:t>
            </a:fld>
            <a:endParaRPr lang="en-US" dirty="0"/>
          </a:p>
        </p:txBody>
      </p:sp>
      <p:pic>
        <p:nvPicPr>
          <p:cNvPr id="7" name="Picture 6" descr="A row of wrenches on a wall&#10;&#10;Description automatically generated">
            <a:extLst>
              <a:ext uri="{FF2B5EF4-FFF2-40B4-BE49-F238E27FC236}">
                <a16:creationId xmlns:a16="http://schemas.microsoft.com/office/drawing/2014/main" id="{A172777B-DD52-6908-9532-5EF5E97B1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053" y="1739602"/>
            <a:ext cx="3777294" cy="4231429"/>
          </a:xfrm>
          <a:prstGeom prst="rect">
            <a:avLst/>
          </a:prstGeom>
        </p:spPr>
      </p:pic>
    </p:spTree>
    <p:extLst>
      <p:ext uri="{BB962C8B-B14F-4D97-AF65-F5344CB8AC3E}">
        <p14:creationId xmlns:p14="http://schemas.microsoft.com/office/powerpoint/2010/main" val="349497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4ABD-886E-B37C-9BEB-ED03969C12E4}"/>
              </a:ext>
            </a:extLst>
          </p:cNvPr>
          <p:cNvSpPr>
            <a:spLocks noGrp="1"/>
          </p:cNvSpPr>
          <p:nvPr>
            <p:ph type="title"/>
          </p:nvPr>
        </p:nvSpPr>
        <p:spPr>
          <a:xfrm>
            <a:off x="628650" y="365126"/>
            <a:ext cx="7886700" cy="1325563"/>
          </a:xfrm>
        </p:spPr>
        <p:txBody>
          <a:bodyPr anchor="ctr">
            <a:normAutofit/>
          </a:bodyPr>
          <a:lstStyle/>
          <a:p>
            <a:r>
              <a:rPr lang="en-US" dirty="0"/>
              <a:t>Screwdriver Inspection</a:t>
            </a:r>
          </a:p>
        </p:txBody>
      </p:sp>
      <p:sp>
        <p:nvSpPr>
          <p:cNvPr id="3" name="Content Placeholder 2">
            <a:extLst>
              <a:ext uri="{FF2B5EF4-FFF2-40B4-BE49-F238E27FC236}">
                <a16:creationId xmlns:a16="http://schemas.microsoft.com/office/drawing/2014/main" id="{01732989-6A82-C409-DEDA-46E1B6142443}"/>
              </a:ext>
            </a:extLst>
          </p:cNvPr>
          <p:cNvSpPr>
            <a:spLocks noGrp="1"/>
          </p:cNvSpPr>
          <p:nvPr>
            <p:ph sz="half" idx="1"/>
          </p:nvPr>
        </p:nvSpPr>
        <p:spPr>
          <a:xfrm>
            <a:off x="628650" y="1825625"/>
            <a:ext cx="3886200" cy="4351338"/>
          </a:xfrm>
        </p:spPr>
        <p:txBody>
          <a:bodyPr>
            <a:normAutofit/>
          </a:bodyPr>
          <a:lstStyle/>
          <a:p>
            <a:r>
              <a:rPr lang="en-US" dirty="0"/>
              <a:t>Make sure the tip isn’t broken or worn.</a:t>
            </a:r>
          </a:p>
          <a:p>
            <a:r>
              <a:rPr lang="en-US" dirty="0"/>
              <a:t>Does the tip fit the screw snugly?</a:t>
            </a:r>
          </a:p>
          <a:p>
            <a:r>
              <a:rPr lang="en-US" dirty="0"/>
              <a:t>Check for any visible cracks in the tip, shaft or handle.</a:t>
            </a:r>
          </a:p>
          <a:p>
            <a:endParaRPr lang="en-US" dirty="0"/>
          </a:p>
        </p:txBody>
      </p:sp>
      <p:sp>
        <p:nvSpPr>
          <p:cNvPr id="4" name="TextBox 3">
            <a:extLst>
              <a:ext uri="{FF2B5EF4-FFF2-40B4-BE49-F238E27FC236}">
                <a16:creationId xmlns:a16="http://schemas.microsoft.com/office/drawing/2014/main" id="{211122D7-19F1-42CA-FD02-8DCC847BB5DA}"/>
              </a:ext>
            </a:extLst>
          </p:cNvPr>
          <p:cNvSpPr txBox="1"/>
          <p:nvPr/>
        </p:nvSpPr>
        <p:spPr>
          <a:xfrm>
            <a:off x="628650" y="6225877"/>
            <a:ext cx="7548282" cy="276999"/>
          </a:xfrm>
          <a:prstGeom prst="rect">
            <a:avLst/>
          </a:prstGeom>
          <a:noFill/>
        </p:spPr>
        <p:txBody>
          <a:bodyPr wrap="square">
            <a:spAutoFit/>
          </a:bodyPr>
          <a:lstStyle/>
          <a:p>
            <a:r>
              <a:rPr lang="en-US" sz="1200" dirty="0"/>
              <a:t>Reference: </a:t>
            </a:r>
            <a:r>
              <a:rPr lang="en-US" sz="1200" dirty="0">
                <a:hlinkClick r:id="rId3"/>
              </a:rPr>
              <a:t>www.osha.gov/sites/default/files/publications/osha3080.pdf</a:t>
            </a:r>
            <a:r>
              <a:rPr lang="en-US" sz="1200" dirty="0"/>
              <a:t> </a:t>
            </a:r>
          </a:p>
        </p:txBody>
      </p:sp>
      <p:sp>
        <p:nvSpPr>
          <p:cNvPr id="5" name="Slide Number Placeholder 4">
            <a:extLst>
              <a:ext uri="{FF2B5EF4-FFF2-40B4-BE49-F238E27FC236}">
                <a16:creationId xmlns:a16="http://schemas.microsoft.com/office/drawing/2014/main" id="{1AD4C669-E22B-D2A0-C6F7-FB9006D9C3CD}"/>
              </a:ext>
            </a:extLst>
          </p:cNvPr>
          <p:cNvSpPr>
            <a:spLocks noGrp="1"/>
          </p:cNvSpPr>
          <p:nvPr>
            <p:ph type="sldNum" sz="quarter" idx="12"/>
          </p:nvPr>
        </p:nvSpPr>
        <p:spPr/>
        <p:txBody>
          <a:bodyPr/>
          <a:lstStyle/>
          <a:p>
            <a:fld id="{7FF3A7C6-5C97-3941-9825-D4D101D87AF9}" type="slidenum">
              <a:rPr lang="en-US" smtClean="0"/>
              <a:t>9</a:t>
            </a:fld>
            <a:endParaRPr lang="en-US" dirty="0"/>
          </a:p>
        </p:txBody>
      </p:sp>
      <p:pic>
        <p:nvPicPr>
          <p:cNvPr id="7" name="Picture 6" descr="A close-up of a screwdriver&#10;&#10;Description automatically generated">
            <a:extLst>
              <a:ext uri="{FF2B5EF4-FFF2-40B4-BE49-F238E27FC236}">
                <a16:creationId xmlns:a16="http://schemas.microsoft.com/office/drawing/2014/main" id="{93C9C828-0FBE-FC6E-ECDF-53F7150DB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690688"/>
            <a:ext cx="4032504" cy="4420373"/>
          </a:xfrm>
          <a:prstGeom prst="rect">
            <a:avLst/>
          </a:prstGeom>
        </p:spPr>
      </p:pic>
    </p:spTree>
    <p:extLst>
      <p:ext uri="{BB962C8B-B14F-4D97-AF65-F5344CB8AC3E}">
        <p14:creationId xmlns:p14="http://schemas.microsoft.com/office/powerpoint/2010/main" val="1173712413"/>
      </p:ext>
    </p:extLst>
  </p:cSld>
  <p:clrMapOvr>
    <a:masterClrMapping/>
  </p:clrMapOvr>
</p:sld>
</file>

<file path=ppt/theme/theme1.xml><?xml version="1.0" encoding="utf-8"?>
<a:theme xmlns:a="http://schemas.openxmlformats.org/drawingml/2006/main" name="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C5806D8-547C-4594-977A-C4EE1EC523CC}" vid="{D5FF3D80-2578-4D4D-BFC9-A6F015C876F7}"/>
    </a:ext>
  </a:extLst>
</a:theme>
</file>

<file path=ppt/theme/theme2.xml><?xml version="1.0" encoding="utf-8"?>
<a:theme xmlns:a="http://schemas.openxmlformats.org/drawingml/2006/main" name="1_Office Theme">
  <a:themeElements>
    <a:clrScheme name="Summit color theme">
      <a:dk1>
        <a:srgbClr val="000000"/>
      </a:dk1>
      <a:lt1>
        <a:srgbClr val="FFFFFF"/>
      </a:lt1>
      <a:dk2>
        <a:srgbClr val="004677"/>
      </a:dk2>
      <a:lt2>
        <a:srgbClr val="7B868E"/>
      </a:lt2>
      <a:accent1>
        <a:srgbClr val="004677"/>
      </a:accent1>
      <a:accent2>
        <a:srgbClr val="BA5B13"/>
      </a:accent2>
      <a:accent3>
        <a:srgbClr val="94210E"/>
      </a:accent3>
      <a:accent4>
        <a:srgbClr val="FFC000"/>
      </a:accent4>
      <a:accent5>
        <a:srgbClr val="068394"/>
      </a:accent5>
      <a:accent6>
        <a:srgbClr val="365400"/>
      </a:accent6>
      <a:hlink>
        <a:srgbClr val="002F86"/>
      </a:hlink>
      <a:folHlink>
        <a:srgbClr val="7B868E"/>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C5806D8-547C-4594-977A-C4EE1EC523CC}" vid="{D5FF3D80-2578-4D4D-BFC9-A6F015C876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9c9cfd-a566-4208-b206-407442fa9c59">
      <Terms xmlns="http://schemas.microsoft.com/office/infopath/2007/PartnerControls"/>
    </lcf76f155ced4ddcb4097134ff3c332f>
    <TaxCatchAll xmlns="857324d9-0fb3-480c-8329-9d7f6b8e3d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CDFFFE1605D84B956F5E7706E77207" ma:contentTypeVersion="11" ma:contentTypeDescription="Create a new document." ma:contentTypeScope="" ma:versionID="a83f9f49ccd9bb9117eb4deae9fe4c13">
  <xsd:schema xmlns:xsd="http://www.w3.org/2001/XMLSchema" xmlns:xs="http://www.w3.org/2001/XMLSchema" xmlns:p="http://schemas.microsoft.com/office/2006/metadata/properties" xmlns:ns2="439c9cfd-a566-4208-b206-407442fa9c59" xmlns:ns3="857324d9-0fb3-480c-8329-9d7f6b8e3d1f" targetNamespace="http://schemas.microsoft.com/office/2006/metadata/properties" ma:root="true" ma:fieldsID="29a43fa442aa21cffc210447c4b07ba0" ns2:_="" ns3:_="">
    <xsd:import namespace="439c9cfd-a566-4208-b206-407442fa9c59"/>
    <xsd:import namespace="857324d9-0fb3-480c-8329-9d7f6b8e3d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c9cfd-a566-4208-b206-407442fa9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cd0926-f995-4c33-8641-7df95305276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7324d9-0fb3-480c-8329-9d7f6b8e3d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e1783f4-3607-41b4-b0dd-7996f00f606e}" ma:internalName="TaxCatchAll" ma:showField="CatchAllData" ma:web="857324d9-0fb3-480c-8329-9d7f6b8e3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9A8140-81BD-44CB-A361-23B4C0075D9D}">
  <ds:schemaRefs>
    <ds:schemaRef ds:uri="http://schemas.microsoft.com/sharepoint/v3/contenttype/forms"/>
  </ds:schemaRefs>
</ds:datastoreItem>
</file>

<file path=customXml/itemProps2.xml><?xml version="1.0" encoding="utf-8"?>
<ds:datastoreItem xmlns:ds="http://schemas.openxmlformats.org/officeDocument/2006/customXml" ds:itemID="{C5CA525C-B6C4-4492-B125-13AF8A390CEB}">
  <ds:schemaRefs>
    <ds:schemaRef ds:uri="http://purl.org/dc/elements/1.1/"/>
    <ds:schemaRef ds:uri="http://schemas.microsoft.com/office/infopath/2007/PartnerControls"/>
    <ds:schemaRef ds:uri="857324d9-0fb3-480c-8329-9d7f6b8e3d1f"/>
    <ds:schemaRef ds:uri="http://www.w3.org/XML/1998/namespace"/>
    <ds:schemaRef ds:uri="http://schemas.microsoft.com/office/2006/metadata/properties"/>
    <ds:schemaRef ds:uri="http://purl.org/dc/terms/"/>
    <ds:schemaRef ds:uri="439c9cfd-a566-4208-b206-407442fa9c59"/>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11845BE-97BB-4FA0-A90B-B3343B641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c9cfd-a566-4208-b206-407442fa9c59"/>
    <ds:schemaRef ds:uri="857324d9-0fb3-480c-8329-9d7f6b8e3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Summit-template_generic (1)</Template>
  <TotalTime>2363</TotalTime>
  <Words>5954</Words>
  <Application>Microsoft Office PowerPoint</Application>
  <PresentationFormat>On-screen Show (4:3)</PresentationFormat>
  <Paragraphs>505</Paragraphs>
  <Slides>44</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Times New Roman</vt:lpstr>
      <vt:lpstr>Arial</vt:lpstr>
      <vt:lpstr>Calibri</vt:lpstr>
      <vt:lpstr>Roboto</vt:lpstr>
      <vt:lpstr>Wingdings</vt:lpstr>
      <vt:lpstr>Segoe UI</vt:lpstr>
      <vt:lpstr>Courier New</vt:lpstr>
      <vt:lpstr>Office Theme</vt:lpstr>
      <vt:lpstr>1_Office Theme</vt:lpstr>
      <vt:lpstr>New Employee   Safety Orientation</vt:lpstr>
      <vt:lpstr>Injury Statistics</vt:lpstr>
      <vt:lpstr>Your Role in Safety</vt:lpstr>
      <vt:lpstr>Hand Tool Safety</vt:lpstr>
      <vt:lpstr>PowerPoint Presentation</vt:lpstr>
      <vt:lpstr>Hand Tools Cause 10–15% of Lost-Time Incidents</vt:lpstr>
      <vt:lpstr>Hammer Inspection</vt:lpstr>
      <vt:lpstr>Wrench Inspection</vt:lpstr>
      <vt:lpstr>Screwdriver Inspection</vt:lpstr>
      <vt:lpstr>Pliers Inspection</vt:lpstr>
      <vt:lpstr>Personal Protective Equipment and Clothing </vt:lpstr>
      <vt:lpstr>Lifting and Carrying Safely</vt:lpstr>
      <vt:lpstr>Lifting and Carrying Safely (Continued)</vt:lpstr>
      <vt:lpstr>PowerPoint Presentation</vt:lpstr>
      <vt:lpstr>Material Storage Safety</vt:lpstr>
      <vt:lpstr>Material Storage Safety (Continued)</vt:lpstr>
      <vt:lpstr>PowerPoint Presentation</vt:lpstr>
      <vt:lpstr>Material Handling Safety</vt:lpstr>
      <vt:lpstr>PowerPoint Presentation</vt:lpstr>
      <vt:lpstr>Ladder Safety</vt:lpstr>
      <vt:lpstr>Ladder Inspection</vt:lpstr>
      <vt:lpstr>Ladder Inspection (Continued)</vt:lpstr>
      <vt:lpstr>Ladder Inspection (Continued)</vt:lpstr>
      <vt:lpstr>PowerPoint Presentation</vt:lpstr>
      <vt:lpstr>Hazard Communication</vt:lpstr>
      <vt:lpstr>Hazard Communication (Continued)</vt:lpstr>
      <vt:lpstr>PowerPoint Presentation</vt:lpstr>
      <vt:lpstr>Know Where to Find Safety Data Sheets</vt:lpstr>
      <vt:lpstr>Good Housekeeping </vt:lpstr>
      <vt:lpstr>PowerPoint Presentation</vt:lpstr>
      <vt:lpstr>Slip, Trip and Fall Hazards</vt:lpstr>
      <vt:lpstr>PowerPoint Presentation</vt:lpstr>
      <vt:lpstr>Safe Driving Tips</vt:lpstr>
      <vt:lpstr>Basic Electrical Safety</vt:lpstr>
      <vt:lpstr>PowerPoint Presentation</vt:lpstr>
      <vt:lpstr>Common Fire Hazards</vt:lpstr>
      <vt:lpstr>Fire Response</vt:lpstr>
      <vt:lpstr>PowerPoint Presentation</vt:lpstr>
      <vt:lpstr>First Aid Response</vt:lpstr>
      <vt:lpstr>Evacuation Procedures</vt:lpstr>
      <vt:lpstr>New Employee Orientation Tour</vt:lpstr>
      <vt:lpstr>Pamphlet Review</vt:lpstr>
      <vt:lpstr>Your Safety Orientation Is Complete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Jennifer</dc:creator>
  <cp:lastModifiedBy>Townsend, Sharla</cp:lastModifiedBy>
  <cp:revision>102</cp:revision>
  <dcterms:created xsi:type="dcterms:W3CDTF">2023-10-26T20:45:46Z</dcterms:created>
  <dcterms:modified xsi:type="dcterms:W3CDTF">2024-10-02T18:18:59Z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0x01010067CDFFFE1605D84B956F5E7706E77207</vt:lpwstr>
  </property>
  <property fmtid="{D5CDD505-2E9C-101B-9397-08002B2CF9AE}" pid="3" name="_dlc_DocIdItemGuid">
    <vt:lpwstr>455584f1-b4be-4007-aa20-fdcd94eded08</vt:lpwstr>
  </property>
</Properties>
</file>